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9.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0.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14"/>
  </p:notesMasterIdLst>
  <p:handoutMasterIdLst>
    <p:handoutMasterId r:id="rId15"/>
  </p:handoutMasterIdLst>
  <p:sldIdLst>
    <p:sldId id="262" r:id="rId2"/>
    <p:sldId id="277" r:id="rId3"/>
    <p:sldId id="264" r:id="rId4"/>
    <p:sldId id="265" r:id="rId5"/>
    <p:sldId id="269" r:id="rId6"/>
    <p:sldId id="270" r:id="rId7"/>
    <p:sldId id="272" r:id="rId8"/>
    <p:sldId id="267" r:id="rId9"/>
    <p:sldId id="273" r:id="rId10"/>
    <p:sldId id="274" r:id="rId11"/>
    <p:sldId id="278" r:id="rId12"/>
    <p:sldId id="279" r:id="rId13"/>
  </p:sldIdLst>
  <p:sldSz cx="9144000" cy="6858000" type="screen4x3"/>
  <p:notesSz cx="6797675" cy="9926638"/>
  <p:defaultTextStyle>
    <a:defPPr>
      <a:defRPr lang="sv-S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529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260" autoAdjust="0"/>
    <p:restoredTop sz="94660"/>
  </p:normalViewPr>
  <p:slideViewPr>
    <p:cSldViewPr>
      <p:cViewPr>
        <p:scale>
          <a:sx n="76" d="100"/>
          <a:sy n="76" d="100"/>
        </p:scale>
        <p:origin x="-1506" y="12"/>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7F39CFE-70AE-4612-B406-180A86780A75}" type="doc">
      <dgm:prSet loTypeId="urn:microsoft.com/office/officeart/2005/8/layout/hProcess9" loCatId="process" qsTypeId="urn:microsoft.com/office/officeart/2005/8/quickstyle/simple5" qsCatId="simple" csTypeId="urn:microsoft.com/office/officeart/2005/8/colors/colorful5" csCatId="colorful" phldr="1"/>
      <dgm:spPr/>
    </dgm:pt>
    <dgm:pt modelId="{74733D04-DAEF-4AF5-9F19-C020D932FCAB}">
      <dgm:prSet phldrT="[Text]"/>
      <dgm:spPr>
        <a:xfrm>
          <a:off x="247888" y="1262062"/>
          <a:ext cx="2194560" cy="1682750"/>
        </a:xfrm>
        <a:prstGeom prst="roundRect">
          <a:avLst/>
        </a:prstGeom>
        <a:gradFill rotWithShape="0">
          <a:gsLst>
            <a:gs pos="0">
              <a:srgbClr val="4BACC6">
                <a:hueOff val="0"/>
                <a:satOff val="0"/>
                <a:lumOff val="0"/>
                <a:alphaOff val="0"/>
                <a:shade val="51000"/>
                <a:satMod val="130000"/>
              </a:srgbClr>
            </a:gs>
            <a:gs pos="80000">
              <a:srgbClr val="4BACC6">
                <a:hueOff val="0"/>
                <a:satOff val="0"/>
                <a:lumOff val="0"/>
                <a:alphaOff val="0"/>
                <a:shade val="93000"/>
                <a:satMod val="130000"/>
              </a:srgbClr>
            </a:gs>
            <a:gs pos="100000">
              <a:srgbClr val="4BACC6">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r>
            <a:rPr lang="sv-SE" dirty="0">
              <a:solidFill>
                <a:sysClr val="window" lastClr="FFFFFF"/>
              </a:solidFill>
              <a:latin typeface="Calibri"/>
              <a:ea typeface="+mn-ea"/>
              <a:cs typeface="+mn-cs"/>
            </a:rPr>
            <a:t>Ekosystemtjänster</a:t>
          </a:r>
        </a:p>
      </dgm:t>
    </dgm:pt>
    <dgm:pt modelId="{3E88FE82-4EEF-4039-A5D1-807921AED4C6}" type="parTrans" cxnId="{2D03D5B3-70F5-4612-9E7C-9DB0817BF956}">
      <dgm:prSet/>
      <dgm:spPr/>
      <dgm:t>
        <a:bodyPr/>
        <a:lstStyle/>
        <a:p>
          <a:endParaRPr lang="sv-SE"/>
        </a:p>
      </dgm:t>
    </dgm:pt>
    <dgm:pt modelId="{B65ADD5F-C883-413B-B2CF-FBB25DBA5A08}" type="sibTrans" cxnId="{2D03D5B3-70F5-4612-9E7C-9DB0817BF956}">
      <dgm:prSet/>
      <dgm:spPr/>
      <dgm:t>
        <a:bodyPr/>
        <a:lstStyle/>
        <a:p>
          <a:endParaRPr lang="sv-SE"/>
        </a:p>
      </dgm:t>
    </dgm:pt>
    <dgm:pt modelId="{FD9F6ACB-C59C-424D-BB1C-E61E7D4987CC}">
      <dgm:prSet phldrT="[Text]"/>
      <dgm:spPr>
        <a:xfrm>
          <a:off x="2560319" y="1262062"/>
          <a:ext cx="2194560" cy="1682750"/>
        </a:xfrm>
        <a:prstGeom prst="roundRect">
          <a:avLst/>
        </a:prstGeom>
        <a:gradFill rotWithShape="0">
          <a:gsLst>
            <a:gs pos="0">
              <a:srgbClr val="4BACC6">
                <a:hueOff val="-4966938"/>
                <a:satOff val="19906"/>
                <a:lumOff val="4314"/>
                <a:alphaOff val="0"/>
                <a:shade val="51000"/>
                <a:satMod val="130000"/>
              </a:srgbClr>
            </a:gs>
            <a:gs pos="80000">
              <a:srgbClr val="4BACC6">
                <a:hueOff val="-4966938"/>
                <a:satOff val="19906"/>
                <a:lumOff val="4314"/>
                <a:alphaOff val="0"/>
                <a:shade val="93000"/>
                <a:satMod val="130000"/>
              </a:srgbClr>
            </a:gs>
            <a:gs pos="100000">
              <a:srgbClr val="4BACC6">
                <a:hueOff val="-4966938"/>
                <a:satOff val="19906"/>
                <a:lumOff val="4314"/>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r>
            <a:rPr lang="sv-SE" dirty="0">
              <a:solidFill>
                <a:sysClr val="window" lastClr="FFFFFF"/>
              </a:solidFill>
              <a:latin typeface="Calibri"/>
              <a:ea typeface="+mn-ea"/>
              <a:cs typeface="+mn-cs"/>
            </a:rPr>
            <a:t>Natur- och </a:t>
          </a:r>
          <a:r>
            <a:rPr lang="sv-SE" dirty="0" smtClean="0">
              <a:solidFill>
                <a:sysClr val="window" lastClr="FFFFFF"/>
              </a:solidFill>
              <a:latin typeface="Calibri"/>
              <a:ea typeface="+mn-ea"/>
              <a:cs typeface="+mn-cs"/>
            </a:rPr>
            <a:t>kulturvärden</a:t>
          </a:r>
        </a:p>
        <a:p>
          <a:r>
            <a:rPr lang="sv-SE" dirty="0" smtClean="0">
              <a:solidFill>
                <a:sysClr val="window" lastClr="FFFFFF"/>
              </a:solidFill>
              <a:latin typeface="Calibri"/>
              <a:ea typeface="+mn-ea"/>
              <a:cs typeface="+mn-cs"/>
            </a:rPr>
            <a:t>Kustläge</a:t>
          </a:r>
          <a:endParaRPr lang="sv-SE" dirty="0">
            <a:solidFill>
              <a:sysClr val="window" lastClr="FFFFFF"/>
            </a:solidFill>
            <a:latin typeface="Calibri"/>
            <a:ea typeface="+mn-ea"/>
            <a:cs typeface="+mn-cs"/>
          </a:endParaRPr>
        </a:p>
      </dgm:t>
    </dgm:pt>
    <dgm:pt modelId="{9B73A622-87F1-49D3-B475-6B83CB074349}" type="parTrans" cxnId="{C1C2B9C5-E388-48CC-B2D1-8EAC70D0DB54}">
      <dgm:prSet/>
      <dgm:spPr/>
      <dgm:t>
        <a:bodyPr/>
        <a:lstStyle/>
        <a:p>
          <a:endParaRPr lang="sv-SE"/>
        </a:p>
      </dgm:t>
    </dgm:pt>
    <dgm:pt modelId="{168371D6-B0F1-4FBE-813A-27FE8D9BD7AE}" type="sibTrans" cxnId="{C1C2B9C5-E388-48CC-B2D1-8EAC70D0DB54}">
      <dgm:prSet/>
      <dgm:spPr/>
      <dgm:t>
        <a:bodyPr/>
        <a:lstStyle/>
        <a:p>
          <a:endParaRPr lang="sv-SE"/>
        </a:p>
      </dgm:t>
    </dgm:pt>
    <dgm:pt modelId="{447BD3A6-70D9-497F-9A69-EB2C3CCE8DE1}">
      <dgm:prSet phldrT="[Text]"/>
      <dgm:spPr>
        <a:xfrm>
          <a:off x="4872751" y="1262062"/>
          <a:ext cx="2194560" cy="1682750"/>
        </a:xfrm>
        <a:prstGeom prst="roundRect">
          <a:avLst/>
        </a:prstGeom>
        <a:gradFill rotWithShape="0">
          <a:gsLst>
            <a:gs pos="0">
              <a:srgbClr val="4BACC6">
                <a:hueOff val="-9933876"/>
                <a:satOff val="39811"/>
                <a:lumOff val="8628"/>
                <a:alphaOff val="0"/>
                <a:shade val="51000"/>
                <a:satMod val="130000"/>
              </a:srgbClr>
            </a:gs>
            <a:gs pos="80000">
              <a:srgbClr val="4BACC6">
                <a:hueOff val="-9933876"/>
                <a:satOff val="39811"/>
                <a:lumOff val="8628"/>
                <a:alphaOff val="0"/>
                <a:shade val="93000"/>
                <a:satMod val="130000"/>
              </a:srgbClr>
            </a:gs>
            <a:gs pos="100000">
              <a:srgbClr val="4BACC6">
                <a:hueOff val="-9933876"/>
                <a:satOff val="39811"/>
                <a:lumOff val="8628"/>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r>
            <a:rPr lang="sv-SE" dirty="0">
              <a:solidFill>
                <a:sysClr val="window" lastClr="FFFFFF"/>
              </a:solidFill>
              <a:latin typeface="Calibri"/>
              <a:ea typeface="+mn-ea"/>
              <a:cs typeface="+mn-cs"/>
            </a:rPr>
            <a:t>Gröna näringar</a:t>
          </a:r>
        </a:p>
        <a:p>
          <a:r>
            <a:rPr lang="sv-SE" dirty="0">
              <a:solidFill>
                <a:sysClr val="window" lastClr="FFFFFF"/>
              </a:solidFill>
              <a:latin typeface="Calibri"/>
              <a:ea typeface="+mn-ea"/>
              <a:cs typeface="+mn-cs"/>
            </a:rPr>
            <a:t>Besöksnäring </a:t>
          </a:r>
        </a:p>
        <a:p>
          <a:r>
            <a:rPr lang="sv-SE" dirty="0">
              <a:solidFill>
                <a:sysClr val="window" lastClr="FFFFFF"/>
              </a:solidFill>
              <a:latin typeface="Calibri"/>
              <a:ea typeface="+mn-ea"/>
              <a:cs typeface="+mn-cs"/>
            </a:rPr>
            <a:t>Boende</a:t>
          </a:r>
        </a:p>
        <a:p>
          <a:r>
            <a:rPr lang="sv-SE" dirty="0">
              <a:solidFill>
                <a:sysClr val="window" lastClr="FFFFFF"/>
              </a:solidFill>
              <a:latin typeface="Calibri"/>
              <a:ea typeface="+mn-ea"/>
              <a:cs typeface="+mn-cs"/>
            </a:rPr>
            <a:t>Rekreation</a:t>
          </a:r>
        </a:p>
      </dgm:t>
    </dgm:pt>
    <dgm:pt modelId="{E8E00769-32D5-45C2-B36C-7A57E94D0BC3}" type="parTrans" cxnId="{FE97743D-C8F7-40E9-97F0-D2D89A6FFF2C}">
      <dgm:prSet/>
      <dgm:spPr/>
      <dgm:t>
        <a:bodyPr/>
        <a:lstStyle/>
        <a:p>
          <a:endParaRPr lang="sv-SE"/>
        </a:p>
      </dgm:t>
    </dgm:pt>
    <dgm:pt modelId="{CE5AFE6E-8D86-45E3-8F76-22B397846009}" type="sibTrans" cxnId="{FE97743D-C8F7-40E9-97F0-D2D89A6FFF2C}">
      <dgm:prSet/>
      <dgm:spPr/>
      <dgm:t>
        <a:bodyPr/>
        <a:lstStyle/>
        <a:p>
          <a:endParaRPr lang="sv-SE"/>
        </a:p>
      </dgm:t>
    </dgm:pt>
    <dgm:pt modelId="{35BC29E6-93DE-4DD5-8EED-FCBD56B19796}" type="pres">
      <dgm:prSet presAssocID="{97F39CFE-70AE-4612-B406-180A86780A75}" presName="CompostProcess" presStyleCnt="0">
        <dgm:presLayoutVars>
          <dgm:dir/>
          <dgm:resizeHandles val="exact"/>
        </dgm:presLayoutVars>
      </dgm:prSet>
      <dgm:spPr/>
    </dgm:pt>
    <dgm:pt modelId="{2D350279-2B51-43A4-A5BB-F063502B5A9F}" type="pres">
      <dgm:prSet presAssocID="{97F39CFE-70AE-4612-B406-180A86780A75}" presName="arrow" presStyleLbl="bgShp" presStyleIdx="0" presStyleCnt="1"/>
      <dgm:spPr>
        <a:xfrm>
          <a:off x="548639" y="0"/>
          <a:ext cx="6217920" cy="4206875"/>
        </a:xfrm>
        <a:prstGeom prst="rightArrow">
          <a:avLst/>
        </a:prstGeom>
        <a:solidFill>
          <a:srgbClr val="4BACC6">
            <a:tint val="40000"/>
            <a:hueOff val="0"/>
            <a:satOff val="0"/>
            <a:lumOff val="0"/>
            <a:alphaOff val="0"/>
          </a:srgbClr>
        </a:solidFill>
        <a:ln>
          <a:noFill/>
        </a:ln>
        <a:effectLst>
          <a:outerShdw blurRad="40000" dist="23000" dir="5400000" rotWithShape="0">
            <a:srgbClr val="000000">
              <a:alpha val="35000"/>
            </a:srgbClr>
          </a:outerShdw>
        </a:effectLst>
      </dgm:spPr>
      <dgm:t>
        <a:bodyPr/>
        <a:lstStyle/>
        <a:p>
          <a:endParaRPr lang="sv-SE"/>
        </a:p>
      </dgm:t>
    </dgm:pt>
    <dgm:pt modelId="{8519F8BD-50A2-4691-9095-D4965B68651C}" type="pres">
      <dgm:prSet presAssocID="{97F39CFE-70AE-4612-B406-180A86780A75}" presName="linearProcess" presStyleCnt="0"/>
      <dgm:spPr/>
    </dgm:pt>
    <dgm:pt modelId="{9C363F1C-3576-4B53-A499-2AE98EFF739C}" type="pres">
      <dgm:prSet presAssocID="{74733D04-DAEF-4AF5-9F19-C020D932FCAB}" presName="textNode" presStyleLbl="node1" presStyleIdx="0" presStyleCnt="3">
        <dgm:presLayoutVars>
          <dgm:bulletEnabled val="1"/>
        </dgm:presLayoutVars>
      </dgm:prSet>
      <dgm:spPr/>
      <dgm:t>
        <a:bodyPr/>
        <a:lstStyle/>
        <a:p>
          <a:endParaRPr lang="sv-SE"/>
        </a:p>
      </dgm:t>
    </dgm:pt>
    <dgm:pt modelId="{CC8A8B31-793A-44F9-A470-03854CAB03EC}" type="pres">
      <dgm:prSet presAssocID="{B65ADD5F-C883-413B-B2CF-FBB25DBA5A08}" presName="sibTrans" presStyleCnt="0"/>
      <dgm:spPr/>
    </dgm:pt>
    <dgm:pt modelId="{42798B59-3F92-45E9-B90B-8B51E7095F3C}" type="pres">
      <dgm:prSet presAssocID="{FD9F6ACB-C59C-424D-BB1C-E61E7D4987CC}" presName="textNode" presStyleLbl="node1" presStyleIdx="1" presStyleCnt="3">
        <dgm:presLayoutVars>
          <dgm:bulletEnabled val="1"/>
        </dgm:presLayoutVars>
      </dgm:prSet>
      <dgm:spPr/>
      <dgm:t>
        <a:bodyPr/>
        <a:lstStyle/>
        <a:p>
          <a:endParaRPr lang="sv-SE"/>
        </a:p>
      </dgm:t>
    </dgm:pt>
    <dgm:pt modelId="{A3F7CB9B-1167-41C1-98EA-48622D6960BD}" type="pres">
      <dgm:prSet presAssocID="{168371D6-B0F1-4FBE-813A-27FE8D9BD7AE}" presName="sibTrans" presStyleCnt="0"/>
      <dgm:spPr/>
    </dgm:pt>
    <dgm:pt modelId="{1720A259-621C-4F4E-8983-2BCA249C7BE0}" type="pres">
      <dgm:prSet presAssocID="{447BD3A6-70D9-497F-9A69-EB2C3CCE8DE1}" presName="textNode" presStyleLbl="node1" presStyleIdx="2" presStyleCnt="3">
        <dgm:presLayoutVars>
          <dgm:bulletEnabled val="1"/>
        </dgm:presLayoutVars>
      </dgm:prSet>
      <dgm:spPr/>
      <dgm:t>
        <a:bodyPr/>
        <a:lstStyle/>
        <a:p>
          <a:endParaRPr lang="sv-SE"/>
        </a:p>
      </dgm:t>
    </dgm:pt>
  </dgm:ptLst>
  <dgm:cxnLst>
    <dgm:cxn modelId="{2D03D5B3-70F5-4612-9E7C-9DB0817BF956}" srcId="{97F39CFE-70AE-4612-B406-180A86780A75}" destId="{74733D04-DAEF-4AF5-9F19-C020D932FCAB}" srcOrd="0" destOrd="0" parTransId="{3E88FE82-4EEF-4039-A5D1-807921AED4C6}" sibTransId="{B65ADD5F-C883-413B-B2CF-FBB25DBA5A08}"/>
    <dgm:cxn modelId="{D546595E-06FB-4EEF-A20C-488DC83A086A}" type="presOf" srcId="{97F39CFE-70AE-4612-B406-180A86780A75}" destId="{35BC29E6-93DE-4DD5-8EED-FCBD56B19796}" srcOrd="0" destOrd="0" presId="urn:microsoft.com/office/officeart/2005/8/layout/hProcess9"/>
    <dgm:cxn modelId="{41B67051-4D2F-4180-A830-F755EC8170B1}" type="presOf" srcId="{447BD3A6-70D9-497F-9A69-EB2C3CCE8DE1}" destId="{1720A259-621C-4F4E-8983-2BCA249C7BE0}" srcOrd="0" destOrd="0" presId="urn:microsoft.com/office/officeart/2005/8/layout/hProcess9"/>
    <dgm:cxn modelId="{C1C2B9C5-E388-48CC-B2D1-8EAC70D0DB54}" srcId="{97F39CFE-70AE-4612-B406-180A86780A75}" destId="{FD9F6ACB-C59C-424D-BB1C-E61E7D4987CC}" srcOrd="1" destOrd="0" parTransId="{9B73A622-87F1-49D3-B475-6B83CB074349}" sibTransId="{168371D6-B0F1-4FBE-813A-27FE8D9BD7AE}"/>
    <dgm:cxn modelId="{FE97743D-C8F7-40E9-97F0-D2D89A6FFF2C}" srcId="{97F39CFE-70AE-4612-B406-180A86780A75}" destId="{447BD3A6-70D9-497F-9A69-EB2C3CCE8DE1}" srcOrd="2" destOrd="0" parTransId="{E8E00769-32D5-45C2-B36C-7A57E94D0BC3}" sibTransId="{CE5AFE6E-8D86-45E3-8F76-22B397846009}"/>
    <dgm:cxn modelId="{D9565549-CDB4-491E-8F2C-FBB3D24EFCBD}" type="presOf" srcId="{FD9F6ACB-C59C-424D-BB1C-E61E7D4987CC}" destId="{42798B59-3F92-45E9-B90B-8B51E7095F3C}" srcOrd="0" destOrd="0" presId="urn:microsoft.com/office/officeart/2005/8/layout/hProcess9"/>
    <dgm:cxn modelId="{3DBEB5B7-312D-4D65-8506-55898B4069AD}" type="presOf" srcId="{74733D04-DAEF-4AF5-9F19-C020D932FCAB}" destId="{9C363F1C-3576-4B53-A499-2AE98EFF739C}" srcOrd="0" destOrd="0" presId="urn:microsoft.com/office/officeart/2005/8/layout/hProcess9"/>
    <dgm:cxn modelId="{F471258A-977D-4D13-93CF-A1579E9DEFC8}" type="presParOf" srcId="{35BC29E6-93DE-4DD5-8EED-FCBD56B19796}" destId="{2D350279-2B51-43A4-A5BB-F063502B5A9F}" srcOrd="0" destOrd="0" presId="urn:microsoft.com/office/officeart/2005/8/layout/hProcess9"/>
    <dgm:cxn modelId="{74C0CA8A-0586-4D35-87BD-8172AD696A3E}" type="presParOf" srcId="{35BC29E6-93DE-4DD5-8EED-FCBD56B19796}" destId="{8519F8BD-50A2-4691-9095-D4965B68651C}" srcOrd="1" destOrd="0" presId="urn:microsoft.com/office/officeart/2005/8/layout/hProcess9"/>
    <dgm:cxn modelId="{025A0C1E-B303-4BA5-8761-7FB233F53C8B}" type="presParOf" srcId="{8519F8BD-50A2-4691-9095-D4965B68651C}" destId="{9C363F1C-3576-4B53-A499-2AE98EFF739C}" srcOrd="0" destOrd="0" presId="urn:microsoft.com/office/officeart/2005/8/layout/hProcess9"/>
    <dgm:cxn modelId="{4C8193EE-0F89-4C66-BC54-562BD6D848B3}" type="presParOf" srcId="{8519F8BD-50A2-4691-9095-D4965B68651C}" destId="{CC8A8B31-793A-44F9-A470-03854CAB03EC}" srcOrd="1" destOrd="0" presId="urn:microsoft.com/office/officeart/2005/8/layout/hProcess9"/>
    <dgm:cxn modelId="{A6684769-C435-4CFA-8F33-DFF6AC5104C2}" type="presParOf" srcId="{8519F8BD-50A2-4691-9095-D4965B68651C}" destId="{42798B59-3F92-45E9-B90B-8B51E7095F3C}" srcOrd="2" destOrd="0" presId="urn:microsoft.com/office/officeart/2005/8/layout/hProcess9"/>
    <dgm:cxn modelId="{3FA70699-7585-4A06-9CB7-6D5D364E0E29}" type="presParOf" srcId="{8519F8BD-50A2-4691-9095-D4965B68651C}" destId="{A3F7CB9B-1167-41C1-98EA-48622D6960BD}" srcOrd="3" destOrd="0" presId="urn:microsoft.com/office/officeart/2005/8/layout/hProcess9"/>
    <dgm:cxn modelId="{CA03243C-584D-4779-A403-F80264DCA265}" type="presParOf" srcId="{8519F8BD-50A2-4691-9095-D4965B68651C}" destId="{1720A259-621C-4F4E-8983-2BCA249C7BE0}"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AE628C8-CA4F-4CFF-9B8A-811EC7CAA23D}" type="doc">
      <dgm:prSet loTypeId="urn:microsoft.com/office/officeart/2005/8/layout/arrow3" loCatId="relationship" qsTypeId="urn:microsoft.com/office/officeart/2005/8/quickstyle/simple5" qsCatId="simple" csTypeId="urn:microsoft.com/office/officeart/2005/8/colors/colorful5" csCatId="colorful" phldr="1"/>
      <dgm:spPr/>
      <dgm:t>
        <a:bodyPr/>
        <a:lstStyle/>
        <a:p>
          <a:endParaRPr lang="sv-SE"/>
        </a:p>
      </dgm:t>
    </dgm:pt>
    <dgm:pt modelId="{E1E67672-BC67-4514-9318-AA7B9362332A}">
      <dgm:prSet phldrT="[Text]"/>
      <dgm:spPr>
        <a:xfrm>
          <a:off x="3877055" y="0"/>
          <a:ext cx="2340864" cy="1980914"/>
        </a:xfrm>
        <a:prstGeom prst="rect">
          <a:avLst/>
        </a:prstGeom>
      </dgm:spPr>
      <dgm:t>
        <a:bodyPr/>
        <a:lstStyle/>
        <a:p>
          <a:r>
            <a:rPr lang="sv-SE" dirty="0" smtClean="0">
              <a:latin typeface="Calibri"/>
              <a:ea typeface="+mn-ea"/>
              <a:cs typeface="+mn-cs"/>
            </a:rPr>
            <a:t>Nya  anläggningar</a:t>
          </a:r>
          <a:endParaRPr lang="sv-SE" dirty="0">
            <a:latin typeface="Calibri"/>
            <a:ea typeface="+mn-ea"/>
            <a:cs typeface="+mn-cs"/>
          </a:endParaRPr>
        </a:p>
      </dgm:t>
    </dgm:pt>
    <dgm:pt modelId="{DB7957BF-FDE4-435A-BF99-5076CB35B8F4}" type="parTrans" cxnId="{D9D49CE5-B216-4B6A-8390-00897D79BCCB}">
      <dgm:prSet/>
      <dgm:spPr/>
      <dgm:t>
        <a:bodyPr/>
        <a:lstStyle/>
        <a:p>
          <a:endParaRPr lang="sv-SE"/>
        </a:p>
      </dgm:t>
    </dgm:pt>
    <dgm:pt modelId="{77CD0605-A538-432F-B0FA-A0E8B097F849}" type="sibTrans" cxnId="{D9D49CE5-B216-4B6A-8390-00897D79BCCB}">
      <dgm:prSet/>
      <dgm:spPr/>
      <dgm:t>
        <a:bodyPr/>
        <a:lstStyle/>
        <a:p>
          <a:endParaRPr lang="sv-SE"/>
        </a:p>
      </dgm:t>
    </dgm:pt>
    <dgm:pt modelId="{FAF4344D-BF53-4B0E-BE86-80B05DEED2D8}">
      <dgm:prSet phldrT="[Text]"/>
      <dgm:spPr>
        <a:xfrm>
          <a:off x="1097280" y="2735547"/>
          <a:ext cx="2340864" cy="1980914"/>
        </a:xfrm>
        <a:prstGeom prst="rect">
          <a:avLst/>
        </a:prstGeom>
      </dgm:spPr>
      <dgm:t>
        <a:bodyPr/>
        <a:lstStyle/>
        <a:p>
          <a:r>
            <a:rPr lang="sv-SE" dirty="0" smtClean="0">
              <a:latin typeface="Calibri"/>
              <a:ea typeface="+mn-ea"/>
              <a:cs typeface="+mn-cs"/>
            </a:rPr>
            <a:t>Riksintressen</a:t>
          </a:r>
          <a:endParaRPr lang="sv-SE" dirty="0">
            <a:latin typeface="Calibri"/>
            <a:ea typeface="+mn-ea"/>
            <a:cs typeface="+mn-cs"/>
          </a:endParaRPr>
        </a:p>
      </dgm:t>
    </dgm:pt>
    <dgm:pt modelId="{B7AAA6C6-13BB-4A16-BE81-DE29091A60EA}" type="parTrans" cxnId="{07286482-3104-4693-8E7A-D1FB82BC606D}">
      <dgm:prSet/>
      <dgm:spPr/>
      <dgm:t>
        <a:bodyPr/>
        <a:lstStyle/>
        <a:p>
          <a:endParaRPr lang="sv-SE"/>
        </a:p>
      </dgm:t>
    </dgm:pt>
    <dgm:pt modelId="{318AE6CA-A5C2-4C38-A577-F49574815150}" type="sibTrans" cxnId="{07286482-3104-4693-8E7A-D1FB82BC606D}">
      <dgm:prSet/>
      <dgm:spPr/>
      <dgm:t>
        <a:bodyPr/>
        <a:lstStyle/>
        <a:p>
          <a:endParaRPr lang="sv-SE"/>
        </a:p>
      </dgm:t>
    </dgm:pt>
    <dgm:pt modelId="{D3579DEB-DE82-431D-A331-B1FDE56334E5}" type="pres">
      <dgm:prSet presAssocID="{FAE628C8-CA4F-4CFF-9B8A-811EC7CAA23D}" presName="compositeShape" presStyleCnt="0">
        <dgm:presLayoutVars>
          <dgm:chMax val="2"/>
          <dgm:dir/>
          <dgm:resizeHandles val="exact"/>
        </dgm:presLayoutVars>
      </dgm:prSet>
      <dgm:spPr/>
      <dgm:t>
        <a:bodyPr/>
        <a:lstStyle/>
        <a:p>
          <a:endParaRPr lang="sv-SE"/>
        </a:p>
      </dgm:t>
    </dgm:pt>
    <dgm:pt modelId="{B72AB924-4B5E-45BB-A91A-828D6BDF82AB}" type="pres">
      <dgm:prSet presAssocID="{FAE628C8-CA4F-4CFF-9B8A-811EC7CAA23D}" presName="divider" presStyleLbl="fgShp" presStyleIdx="0" presStyleCnt="1"/>
      <dgm:spPr>
        <a:xfrm rot="21300000">
          <a:off x="22448" y="1941951"/>
          <a:ext cx="7270303" cy="832559"/>
        </a:xfrm>
        <a:prstGeom prst="mathMinus">
          <a:avLst/>
        </a:prstGeom>
      </dgm:spPr>
      <dgm:t>
        <a:bodyPr/>
        <a:lstStyle/>
        <a:p>
          <a:endParaRPr lang="sv-SE"/>
        </a:p>
      </dgm:t>
    </dgm:pt>
    <dgm:pt modelId="{172DD845-761C-41BF-B181-F4B0DC1E6EB7}" type="pres">
      <dgm:prSet presAssocID="{E1E67672-BC67-4514-9318-AA7B9362332A}" presName="downArrow" presStyleLbl="node1" presStyleIdx="0" presStyleCnt="2"/>
      <dgm:spPr>
        <a:xfrm>
          <a:off x="877824" y="235823"/>
          <a:ext cx="2194560" cy="1886584"/>
        </a:xfrm>
        <a:prstGeom prst="downArrow">
          <a:avLst/>
        </a:prstGeom>
        <a:solidFill>
          <a:srgbClr val="92D050"/>
        </a:solidFill>
      </dgm:spPr>
      <dgm:t>
        <a:bodyPr/>
        <a:lstStyle/>
        <a:p>
          <a:endParaRPr lang="sv-SE"/>
        </a:p>
      </dgm:t>
    </dgm:pt>
    <dgm:pt modelId="{EA529883-74F9-474E-8BAA-4375DC211A85}" type="pres">
      <dgm:prSet presAssocID="{E1E67672-BC67-4514-9318-AA7B9362332A}" presName="downArrowText" presStyleLbl="revTx" presStyleIdx="0" presStyleCnt="2">
        <dgm:presLayoutVars>
          <dgm:bulletEnabled val="1"/>
        </dgm:presLayoutVars>
      </dgm:prSet>
      <dgm:spPr/>
      <dgm:t>
        <a:bodyPr/>
        <a:lstStyle/>
        <a:p>
          <a:endParaRPr lang="sv-SE"/>
        </a:p>
      </dgm:t>
    </dgm:pt>
    <dgm:pt modelId="{BD317F20-7516-4ED8-B87F-D9FAAF5AD456}" type="pres">
      <dgm:prSet presAssocID="{FAF4344D-BF53-4B0E-BE86-80B05DEED2D8}" presName="upArrow" presStyleLbl="node1" presStyleIdx="1" presStyleCnt="2"/>
      <dgm:spPr>
        <a:xfrm>
          <a:off x="4242816" y="2594054"/>
          <a:ext cx="2194560" cy="1886584"/>
        </a:xfrm>
        <a:prstGeom prst="upArrow">
          <a:avLst/>
        </a:prstGeom>
        <a:solidFill>
          <a:schemeClr val="tx2">
            <a:lumMod val="65000"/>
            <a:lumOff val="35000"/>
          </a:schemeClr>
        </a:solidFill>
      </dgm:spPr>
      <dgm:t>
        <a:bodyPr/>
        <a:lstStyle/>
        <a:p>
          <a:endParaRPr lang="sv-SE"/>
        </a:p>
      </dgm:t>
    </dgm:pt>
    <dgm:pt modelId="{7F51B366-CB8B-4882-83BB-ADBBB366A188}" type="pres">
      <dgm:prSet presAssocID="{FAF4344D-BF53-4B0E-BE86-80B05DEED2D8}" presName="upArrowText" presStyleLbl="revTx" presStyleIdx="1" presStyleCnt="2">
        <dgm:presLayoutVars>
          <dgm:bulletEnabled val="1"/>
        </dgm:presLayoutVars>
      </dgm:prSet>
      <dgm:spPr/>
      <dgm:t>
        <a:bodyPr/>
        <a:lstStyle/>
        <a:p>
          <a:endParaRPr lang="sv-SE"/>
        </a:p>
      </dgm:t>
    </dgm:pt>
  </dgm:ptLst>
  <dgm:cxnLst>
    <dgm:cxn modelId="{B26C6291-6EC2-4450-B4A6-D5D2F66CB7D0}" type="presOf" srcId="{FAF4344D-BF53-4B0E-BE86-80B05DEED2D8}" destId="{7F51B366-CB8B-4882-83BB-ADBBB366A188}" srcOrd="0" destOrd="0" presId="urn:microsoft.com/office/officeart/2005/8/layout/arrow3"/>
    <dgm:cxn modelId="{07286482-3104-4693-8E7A-D1FB82BC606D}" srcId="{FAE628C8-CA4F-4CFF-9B8A-811EC7CAA23D}" destId="{FAF4344D-BF53-4B0E-BE86-80B05DEED2D8}" srcOrd="1" destOrd="0" parTransId="{B7AAA6C6-13BB-4A16-BE81-DE29091A60EA}" sibTransId="{318AE6CA-A5C2-4C38-A577-F49574815150}"/>
    <dgm:cxn modelId="{C8285A13-C5B2-46FD-833E-22148C5385D4}" type="presOf" srcId="{E1E67672-BC67-4514-9318-AA7B9362332A}" destId="{EA529883-74F9-474E-8BAA-4375DC211A85}" srcOrd="0" destOrd="0" presId="urn:microsoft.com/office/officeart/2005/8/layout/arrow3"/>
    <dgm:cxn modelId="{735CB1DC-4D79-4C4C-BF37-2E38C35EE4CB}" type="presOf" srcId="{FAE628C8-CA4F-4CFF-9B8A-811EC7CAA23D}" destId="{D3579DEB-DE82-431D-A331-B1FDE56334E5}" srcOrd="0" destOrd="0" presId="urn:microsoft.com/office/officeart/2005/8/layout/arrow3"/>
    <dgm:cxn modelId="{D9D49CE5-B216-4B6A-8390-00897D79BCCB}" srcId="{FAE628C8-CA4F-4CFF-9B8A-811EC7CAA23D}" destId="{E1E67672-BC67-4514-9318-AA7B9362332A}" srcOrd="0" destOrd="0" parTransId="{DB7957BF-FDE4-435A-BF99-5076CB35B8F4}" sibTransId="{77CD0605-A538-432F-B0FA-A0E8B097F849}"/>
    <dgm:cxn modelId="{BA272B90-B0A9-494D-919C-514B3209229A}" type="presParOf" srcId="{D3579DEB-DE82-431D-A331-B1FDE56334E5}" destId="{B72AB924-4B5E-45BB-A91A-828D6BDF82AB}" srcOrd="0" destOrd="0" presId="urn:microsoft.com/office/officeart/2005/8/layout/arrow3"/>
    <dgm:cxn modelId="{EA8BEB37-6CDF-4D0D-8CA0-8CBD34656733}" type="presParOf" srcId="{D3579DEB-DE82-431D-A331-B1FDE56334E5}" destId="{172DD845-761C-41BF-B181-F4B0DC1E6EB7}" srcOrd="1" destOrd="0" presId="urn:microsoft.com/office/officeart/2005/8/layout/arrow3"/>
    <dgm:cxn modelId="{57EDFF1C-1843-4255-A83A-527D2D2AF1D3}" type="presParOf" srcId="{D3579DEB-DE82-431D-A331-B1FDE56334E5}" destId="{EA529883-74F9-474E-8BAA-4375DC211A85}" srcOrd="2" destOrd="0" presId="urn:microsoft.com/office/officeart/2005/8/layout/arrow3"/>
    <dgm:cxn modelId="{49BDAF3D-F967-4324-9EAE-FFB83F97EEF3}" type="presParOf" srcId="{D3579DEB-DE82-431D-A331-B1FDE56334E5}" destId="{BD317F20-7516-4ED8-B87F-D9FAAF5AD456}" srcOrd="3" destOrd="0" presId="urn:microsoft.com/office/officeart/2005/8/layout/arrow3"/>
    <dgm:cxn modelId="{A827BC86-D1A1-45D0-917B-18B432B8D345}" type="presParOf" srcId="{D3579DEB-DE82-431D-A331-B1FDE56334E5}" destId="{7F51B366-CB8B-4882-83BB-ADBBB366A188}" srcOrd="4" destOrd="0" presId="urn:microsoft.com/office/officeart/2005/8/layout/arrow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AE628C8-CA4F-4CFF-9B8A-811EC7CAA23D}" type="doc">
      <dgm:prSet loTypeId="urn:microsoft.com/office/officeart/2005/8/layout/arrow3" loCatId="relationship" qsTypeId="urn:microsoft.com/office/officeart/2005/8/quickstyle/simple5" qsCatId="simple" csTypeId="urn:microsoft.com/office/officeart/2005/8/colors/colorful5" csCatId="colorful" phldr="1"/>
      <dgm:spPr/>
      <dgm:t>
        <a:bodyPr/>
        <a:lstStyle/>
        <a:p>
          <a:endParaRPr lang="sv-SE"/>
        </a:p>
      </dgm:t>
    </dgm:pt>
    <dgm:pt modelId="{E1E67672-BC67-4514-9318-AA7B9362332A}">
      <dgm:prSet phldrT="[Text]"/>
      <dgm:spPr>
        <a:xfrm>
          <a:off x="3877055" y="0"/>
          <a:ext cx="2340864" cy="1766887"/>
        </a:xfrm>
        <a:prstGeom prst="rect">
          <a:avLst/>
        </a:prstGeom>
      </dgm:spPr>
      <dgm:t>
        <a:bodyPr/>
        <a:lstStyle/>
        <a:p>
          <a:r>
            <a:rPr lang="sv-SE" smtClean="0">
              <a:latin typeface="Calibri"/>
              <a:ea typeface="+mn-ea"/>
              <a:cs typeface="+mn-cs"/>
            </a:rPr>
            <a:t>Vindkraft</a:t>
          </a:r>
          <a:endParaRPr lang="sv-SE">
            <a:latin typeface="Calibri"/>
            <a:ea typeface="+mn-ea"/>
            <a:cs typeface="+mn-cs"/>
          </a:endParaRPr>
        </a:p>
      </dgm:t>
    </dgm:pt>
    <dgm:pt modelId="{DB7957BF-FDE4-435A-BF99-5076CB35B8F4}" type="parTrans" cxnId="{D9D49CE5-B216-4B6A-8390-00897D79BCCB}">
      <dgm:prSet/>
      <dgm:spPr/>
      <dgm:t>
        <a:bodyPr/>
        <a:lstStyle/>
        <a:p>
          <a:endParaRPr lang="sv-SE"/>
        </a:p>
      </dgm:t>
    </dgm:pt>
    <dgm:pt modelId="{77CD0605-A538-432F-B0FA-A0E8B097F849}" type="sibTrans" cxnId="{D9D49CE5-B216-4B6A-8390-00897D79BCCB}">
      <dgm:prSet/>
      <dgm:spPr/>
      <dgm:t>
        <a:bodyPr/>
        <a:lstStyle/>
        <a:p>
          <a:endParaRPr lang="sv-SE"/>
        </a:p>
      </dgm:t>
    </dgm:pt>
    <dgm:pt modelId="{FAF4344D-BF53-4B0E-BE86-80B05DEED2D8}">
      <dgm:prSet phldrT="[Text]"/>
      <dgm:spPr>
        <a:xfrm>
          <a:off x="1097280" y="2439987"/>
          <a:ext cx="2340864" cy="1766887"/>
        </a:xfrm>
        <a:prstGeom prst="rect">
          <a:avLst/>
        </a:prstGeom>
      </dgm:spPr>
      <dgm:t>
        <a:bodyPr/>
        <a:lstStyle/>
        <a:p>
          <a:r>
            <a:rPr lang="sv-SE" smtClean="0">
              <a:latin typeface="Calibri"/>
              <a:ea typeface="+mn-ea"/>
              <a:cs typeface="+mn-cs"/>
            </a:rPr>
            <a:t>Artskydd</a:t>
          </a:r>
          <a:endParaRPr lang="sv-SE">
            <a:latin typeface="Calibri"/>
            <a:ea typeface="+mn-ea"/>
            <a:cs typeface="+mn-cs"/>
          </a:endParaRPr>
        </a:p>
      </dgm:t>
    </dgm:pt>
    <dgm:pt modelId="{B7AAA6C6-13BB-4A16-BE81-DE29091A60EA}" type="parTrans" cxnId="{07286482-3104-4693-8E7A-D1FB82BC606D}">
      <dgm:prSet/>
      <dgm:spPr/>
      <dgm:t>
        <a:bodyPr/>
        <a:lstStyle/>
        <a:p>
          <a:endParaRPr lang="sv-SE"/>
        </a:p>
      </dgm:t>
    </dgm:pt>
    <dgm:pt modelId="{318AE6CA-A5C2-4C38-A577-F49574815150}" type="sibTrans" cxnId="{07286482-3104-4693-8E7A-D1FB82BC606D}">
      <dgm:prSet/>
      <dgm:spPr/>
      <dgm:t>
        <a:bodyPr/>
        <a:lstStyle/>
        <a:p>
          <a:endParaRPr lang="sv-SE"/>
        </a:p>
      </dgm:t>
    </dgm:pt>
    <dgm:pt modelId="{D3579DEB-DE82-431D-A331-B1FDE56334E5}" type="pres">
      <dgm:prSet presAssocID="{FAE628C8-CA4F-4CFF-9B8A-811EC7CAA23D}" presName="compositeShape" presStyleCnt="0">
        <dgm:presLayoutVars>
          <dgm:chMax val="2"/>
          <dgm:dir/>
          <dgm:resizeHandles val="exact"/>
        </dgm:presLayoutVars>
      </dgm:prSet>
      <dgm:spPr/>
      <dgm:t>
        <a:bodyPr/>
        <a:lstStyle/>
        <a:p>
          <a:endParaRPr lang="sv-SE"/>
        </a:p>
      </dgm:t>
    </dgm:pt>
    <dgm:pt modelId="{B72AB924-4B5E-45BB-A91A-828D6BDF82AB}" type="pres">
      <dgm:prSet presAssocID="{FAE628C8-CA4F-4CFF-9B8A-811EC7CAA23D}" presName="divider" presStyleLbl="fgShp" presStyleIdx="0" presStyleCnt="1"/>
      <dgm:spPr>
        <a:xfrm rot="21300000">
          <a:off x="22448" y="1687157"/>
          <a:ext cx="7270303" cy="832559"/>
        </a:xfrm>
        <a:prstGeom prst="mathMinus">
          <a:avLst/>
        </a:prstGeom>
      </dgm:spPr>
      <dgm:t>
        <a:bodyPr/>
        <a:lstStyle/>
        <a:p>
          <a:endParaRPr lang="sv-SE"/>
        </a:p>
      </dgm:t>
    </dgm:pt>
    <dgm:pt modelId="{172DD845-761C-41BF-B181-F4B0DC1E6EB7}" type="pres">
      <dgm:prSet presAssocID="{E1E67672-BC67-4514-9318-AA7B9362332A}" presName="downArrow" presStyleLbl="node1" presStyleIdx="0" presStyleCnt="2" custLinFactNeighborX="1543"/>
      <dgm:spPr>
        <a:xfrm>
          <a:off x="911686" y="210343"/>
          <a:ext cx="2194560" cy="1682750"/>
        </a:xfrm>
        <a:prstGeom prst="downArrow">
          <a:avLst/>
        </a:prstGeom>
      </dgm:spPr>
      <dgm:t>
        <a:bodyPr/>
        <a:lstStyle/>
        <a:p>
          <a:endParaRPr lang="sv-SE"/>
        </a:p>
      </dgm:t>
    </dgm:pt>
    <dgm:pt modelId="{EA529883-74F9-474E-8BAA-4375DC211A85}" type="pres">
      <dgm:prSet presAssocID="{E1E67672-BC67-4514-9318-AA7B9362332A}" presName="downArrowText" presStyleLbl="revTx" presStyleIdx="0" presStyleCnt="2">
        <dgm:presLayoutVars>
          <dgm:bulletEnabled val="1"/>
        </dgm:presLayoutVars>
      </dgm:prSet>
      <dgm:spPr/>
      <dgm:t>
        <a:bodyPr/>
        <a:lstStyle/>
        <a:p>
          <a:endParaRPr lang="sv-SE"/>
        </a:p>
      </dgm:t>
    </dgm:pt>
    <dgm:pt modelId="{BD317F20-7516-4ED8-B87F-D9FAAF5AD456}" type="pres">
      <dgm:prSet presAssocID="{FAF4344D-BF53-4B0E-BE86-80B05DEED2D8}" presName="upArrow" presStyleLbl="node1" presStyleIdx="1" presStyleCnt="2"/>
      <dgm:spPr>
        <a:xfrm>
          <a:off x="4242816" y="2313781"/>
          <a:ext cx="2194560" cy="1682750"/>
        </a:xfrm>
        <a:prstGeom prst="upArrow">
          <a:avLst/>
        </a:prstGeom>
        <a:solidFill>
          <a:srgbClr val="00B050"/>
        </a:solidFill>
      </dgm:spPr>
      <dgm:t>
        <a:bodyPr/>
        <a:lstStyle/>
        <a:p>
          <a:endParaRPr lang="sv-SE"/>
        </a:p>
      </dgm:t>
    </dgm:pt>
    <dgm:pt modelId="{7F51B366-CB8B-4882-83BB-ADBBB366A188}" type="pres">
      <dgm:prSet presAssocID="{FAF4344D-BF53-4B0E-BE86-80B05DEED2D8}" presName="upArrowText" presStyleLbl="revTx" presStyleIdx="1" presStyleCnt="2">
        <dgm:presLayoutVars>
          <dgm:bulletEnabled val="1"/>
        </dgm:presLayoutVars>
      </dgm:prSet>
      <dgm:spPr/>
      <dgm:t>
        <a:bodyPr/>
        <a:lstStyle/>
        <a:p>
          <a:endParaRPr lang="sv-SE"/>
        </a:p>
      </dgm:t>
    </dgm:pt>
  </dgm:ptLst>
  <dgm:cxnLst>
    <dgm:cxn modelId="{07286482-3104-4693-8E7A-D1FB82BC606D}" srcId="{FAE628C8-CA4F-4CFF-9B8A-811EC7CAA23D}" destId="{FAF4344D-BF53-4B0E-BE86-80B05DEED2D8}" srcOrd="1" destOrd="0" parTransId="{B7AAA6C6-13BB-4A16-BE81-DE29091A60EA}" sibTransId="{318AE6CA-A5C2-4C38-A577-F49574815150}"/>
    <dgm:cxn modelId="{AB233BCB-70C9-4E8A-AAA2-0713F732E5C9}" type="presOf" srcId="{E1E67672-BC67-4514-9318-AA7B9362332A}" destId="{EA529883-74F9-474E-8BAA-4375DC211A85}" srcOrd="0" destOrd="0" presId="urn:microsoft.com/office/officeart/2005/8/layout/arrow3"/>
    <dgm:cxn modelId="{1F506016-84FF-48E3-8606-2AACCA896830}" type="presOf" srcId="{FAE628C8-CA4F-4CFF-9B8A-811EC7CAA23D}" destId="{D3579DEB-DE82-431D-A331-B1FDE56334E5}" srcOrd="0" destOrd="0" presId="urn:microsoft.com/office/officeart/2005/8/layout/arrow3"/>
    <dgm:cxn modelId="{D9D49CE5-B216-4B6A-8390-00897D79BCCB}" srcId="{FAE628C8-CA4F-4CFF-9B8A-811EC7CAA23D}" destId="{E1E67672-BC67-4514-9318-AA7B9362332A}" srcOrd="0" destOrd="0" parTransId="{DB7957BF-FDE4-435A-BF99-5076CB35B8F4}" sibTransId="{77CD0605-A538-432F-B0FA-A0E8B097F849}"/>
    <dgm:cxn modelId="{9720AABD-AD23-409D-839D-465D91A977EC}" type="presOf" srcId="{FAF4344D-BF53-4B0E-BE86-80B05DEED2D8}" destId="{7F51B366-CB8B-4882-83BB-ADBBB366A188}" srcOrd="0" destOrd="0" presId="urn:microsoft.com/office/officeart/2005/8/layout/arrow3"/>
    <dgm:cxn modelId="{E35575C0-BDC3-4883-A301-BBB3B9B1723C}" type="presParOf" srcId="{D3579DEB-DE82-431D-A331-B1FDE56334E5}" destId="{B72AB924-4B5E-45BB-A91A-828D6BDF82AB}" srcOrd="0" destOrd="0" presId="urn:microsoft.com/office/officeart/2005/8/layout/arrow3"/>
    <dgm:cxn modelId="{0C4EAB9E-8985-4A52-9C8F-FA4F90114E2D}" type="presParOf" srcId="{D3579DEB-DE82-431D-A331-B1FDE56334E5}" destId="{172DD845-761C-41BF-B181-F4B0DC1E6EB7}" srcOrd="1" destOrd="0" presId="urn:microsoft.com/office/officeart/2005/8/layout/arrow3"/>
    <dgm:cxn modelId="{5973C1D9-2A33-496C-ABE1-286BF53DD87D}" type="presParOf" srcId="{D3579DEB-DE82-431D-A331-B1FDE56334E5}" destId="{EA529883-74F9-474E-8BAA-4375DC211A85}" srcOrd="2" destOrd="0" presId="urn:microsoft.com/office/officeart/2005/8/layout/arrow3"/>
    <dgm:cxn modelId="{5C09090E-12E1-40F8-86D2-8028D1664A81}" type="presParOf" srcId="{D3579DEB-DE82-431D-A331-B1FDE56334E5}" destId="{BD317F20-7516-4ED8-B87F-D9FAAF5AD456}" srcOrd="3" destOrd="0" presId="urn:microsoft.com/office/officeart/2005/8/layout/arrow3"/>
    <dgm:cxn modelId="{728319A2-5266-4410-B0CD-AECE8FAD17FC}" type="presParOf" srcId="{D3579DEB-DE82-431D-A331-B1FDE56334E5}" destId="{7F51B366-CB8B-4882-83BB-ADBBB366A188}" srcOrd="4" destOrd="0" presId="urn:microsoft.com/office/officeart/2005/8/layout/arrow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AE628C8-CA4F-4CFF-9B8A-811EC7CAA23D}" type="doc">
      <dgm:prSet loTypeId="urn:microsoft.com/office/officeart/2005/8/layout/arrow3" loCatId="relationship" qsTypeId="urn:microsoft.com/office/officeart/2005/8/quickstyle/simple5" qsCatId="simple" csTypeId="urn:microsoft.com/office/officeart/2005/8/colors/colorful5" csCatId="colorful" phldr="1"/>
      <dgm:spPr/>
      <dgm:t>
        <a:bodyPr/>
        <a:lstStyle/>
        <a:p>
          <a:endParaRPr lang="sv-SE"/>
        </a:p>
      </dgm:t>
    </dgm:pt>
    <dgm:pt modelId="{E1E67672-BC67-4514-9318-AA7B9362332A}">
      <dgm:prSet phldrT="[Text]"/>
      <dgm:spPr>
        <a:xfrm>
          <a:off x="3877055" y="0"/>
          <a:ext cx="2340864" cy="1766887"/>
        </a:xfrm>
        <a:prstGeom prst="rect">
          <a:avLst/>
        </a:prstGeom>
      </dgm:spPr>
      <dgm:t>
        <a:bodyPr/>
        <a:lstStyle/>
        <a:p>
          <a:r>
            <a:rPr lang="sv-SE" smtClean="0">
              <a:latin typeface="Calibri"/>
              <a:ea typeface="+mn-ea"/>
              <a:cs typeface="+mn-cs"/>
            </a:rPr>
            <a:t>Lantbrukets utveckling</a:t>
          </a:r>
          <a:endParaRPr lang="sv-SE">
            <a:latin typeface="Calibri"/>
            <a:ea typeface="+mn-ea"/>
            <a:cs typeface="+mn-cs"/>
          </a:endParaRPr>
        </a:p>
      </dgm:t>
    </dgm:pt>
    <dgm:pt modelId="{DB7957BF-FDE4-435A-BF99-5076CB35B8F4}" type="parTrans" cxnId="{D9D49CE5-B216-4B6A-8390-00897D79BCCB}">
      <dgm:prSet/>
      <dgm:spPr/>
      <dgm:t>
        <a:bodyPr/>
        <a:lstStyle/>
        <a:p>
          <a:endParaRPr lang="sv-SE"/>
        </a:p>
      </dgm:t>
    </dgm:pt>
    <dgm:pt modelId="{77CD0605-A538-432F-B0FA-A0E8B097F849}" type="sibTrans" cxnId="{D9D49CE5-B216-4B6A-8390-00897D79BCCB}">
      <dgm:prSet/>
      <dgm:spPr/>
      <dgm:t>
        <a:bodyPr/>
        <a:lstStyle/>
        <a:p>
          <a:endParaRPr lang="sv-SE"/>
        </a:p>
      </dgm:t>
    </dgm:pt>
    <dgm:pt modelId="{FAF4344D-BF53-4B0E-BE86-80B05DEED2D8}">
      <dgm:prSet phldrT="[Text]"/>
      <dgm:spPr>
        <a:xfrm>
          <a:off x="1097280" y="2439987"/>
          <a:ext cx="2340864" cy="1766887"/>
        </a:xfrm>
        <a:prstGeom prst="rect">
          <a:avLst/>
        </a:prstGeom>
      </dgm:spPr>
      <dgm:t>
        <a:bodyPr/>
        <a:lstStyle/>
        <a:p>
          <a:r>
            <a:rPr lang="sv-SE" smtClean="0">
              <a:latin typeface="Calibri"/>
              <a:ea typeface="+mn-ea"/>
              <a:cs typeface="+mn-cs"/>
            </a:rPr>
            <a:t>God vattenstatus</a:t>
          </a:r>
          <a:endParaRPr lang="sv-SE">
            <a:latin typeface="Calibri"/>
            <a:ea typeface="+mn-ea"/>
            <a:cs typeface="+mn-cs"/>
          </a:endParaRPr>
        </a:p>
      </dgm:t>
    </dgm:pt>
    <dgm:pt modelId="{B7AAA6C6-13BB-4A16-BE81-DE29091A60EA}" type="parTrans" cxnId="{07286482-3104-4693-8E7A-D1FB82BC606D}">
      <dgm:prSet/>
      <dgm:spPr/>
      <dgm:t>
        <a:bodyPr/>
        <a:lstStyle/>
        <a:p>
          <a:endParaRPr lang="sv-SE"/>
        </a:p>
      </dgm:t>
    </dgm:pt>
    <dgm:pt modelId="{318AE6CA-A5C2-4C38-A577-F49574815150}" type="sibTrans" cxnId="{07286482-3104-4693-8E7A-D1FB82BC606D}">
      <dgm:prSet/>
      <dgm:spPr/>
      <dgm:t>
        <a:bodyPr/>
        <a:lstStyle/>
        <a:p>
          <a:endParaRPr lang="sv-SE"/>
        </a:p>
      </dgm:t>
    </dgm:pt>
    <dgm:pt modelId="{D3579DEB-DE82-431D-A331-B1FDE56334E5}" type="pres">
      <dgm:prSet presAssocID="{FAE628C8-CA4F-4CFF-9B8A-811EC7CAA23D}" presName="compositeShape" presStyleCnt="0">
        <dgm:presLayoutVars>
          <dgm:chMax val="2"/>
          <dgm:dir/>
          <dgm:resizeHandles val="exact"/>
        </dgm:presLayoutVars>
      </dgm:prSet>
      <dgm:spPr/>
      <dgm:t>
        <a:bodyPr/>
        <a:lstStyle/>
        <a:p>
          <a:endParaRPr lang="sv-SE"/>
        </a:p>
      </dgm:t>
    </dgm:pt>
    <dgm:pt modelId="{B72AB924-4B5E-45BB-A91A-828D6BDF82AB}" type="pres">
      <dgm:prSet presAssocID="{FAE628C8-CA4F-4CFF-9B8A-811EC7CAA23D}" presName="divider" presStyleLbl="fgShp" presStyleIdx="0" presStyleCnt="1"/>
      <dgm:spPr>
        <a:xfrm rot="21300000">
          <a:off x="22448" y="1687157"/>
          <a:ext cx="7270303" cy="832559"/>
        </a:xfrm>
        <a:prstGeom prst="mathMinus">
          <a:avLst/>
        </a:prstGeom>
      </dgm:spPr>
      <dgm:t>
        <a:bodyPr/>
        <a:lstStyle/>
        <a:p>
          <a:endParaRPr lang="sv-SE"/>
        </a:p>
      </dgm:t>
    </dgm:pt>
    <dgm:pt modelId="{172DD845-761C-41BF-B181-F4B0DC1E6EB7}" type="pres">
      <dgm:prSet presAssocID="{E1E67672-BC67-4514-9318-AA7B9362332A}" presName="downArrow" presStyleLbl="node1" presStyleIdx="0" presStyleCnt="2" custLinFactNeighborX="1543"/>
      <dgm:spPr>
        <a:xfrm>
          <a:off x="911686" y="210343"/>
          <a:ext cx="2194560" cy="1682750"/>
        </a:xfrm>
        <a:prstGeom prst="downArrow">
          <a:avLst/>
        </a:prstGeom>
        <a:solidFill>
          <a:srgbClr val="92D050"/>
        </a:solidFill>
      </dgm:spPr>
      <dgm:t>
        <a:bodyPr/>
        <a:lstStyle/>
        <a:p>
          <a:endParaRPr lang="sv-SE"/>
        </a:p>
      </dgm:t>
    </dgm:pt>
    <dgm:pt modelId="{EA529883-74F9-474E-8BAA-4375DC211A85}" type="pres">
      <dgm:prSet presAssocID="{E1E67672-BC67-4514-9318-AA7B9362332A}" presName="downArrowText" presStyleLbl="revTx" presStyleIdx="0" presStyleCnt="2">
        <dgm:presLayoutVars>
          <dgm:bulletEnabled val="1"/>
        </dgm:presLayoutVars>
      </dgm:prSet>
      <dgm:spPr/>
      <dgm:t>
        <a:bodyPr/>
        <a:lstStyle/>
        <a:p>
          <a:endParaRPr lang="sv-SE"/>
        </a:p>
      </dgm:t>
    </dgm:pt>
    <dgm:pt modelId="{BD317F20-7516-4ED8-B87F-D9FAAF5AD456}" type="pres">
      <dgm:prSet presAssocID="{FAF4344D-BF53-4B0E-BE86-80B05DEED2D8}" presName="upArrow" presStyleLbl="node1" presStyleIdx="1" presStyleCnt="2"/>
      <dgm:spPr>
        <a:xfrm>
          <a:off x="4242816" y="2313781"/>
          <a:ext cx="2194560" cy="1682750"/>
        </a:xfrm>
        <a:prstGeom prst="upArrow">
          <a:avLst/>
        </a:prstGeom>
        <a:solidFill>
          <a:srgbClr val="0070C0"/>
        </a:solidFill>
      </dgm:spPr>
      <dgm:t>
        <a:bodyPr/>
        <a:lstStyle/>
        <a:p>
          <a:endParaRPr lang="sv-SE"/>
        </a:p>
      </dgm:t>
    </dgm:pt>
    <dgm:pt modelId="{7F51B366-CB8B-4882-83BB-ADBBB366A188}" type="pres">
      <dgm:prSet presAssocID="{FAF4344D-BF53-4B0E-BE86-80B05DEED2D8}" presName="upArrowText" presStyleLbl="revTx" presStyleIdx="1" presStyleCnt="2">
        <dgm:presLayoutVars>
          <dgm:bulletEnabled val="1"/>
        </dgm:presLayoutVars>
      </dgm:prSet>
      <dgm:spPr/>
      <dgm:t>
        <a:bodyPr/>
        <a:lstStyle/>
        <a:p>
          <a:endParaRPr lang="sv-SE"/>
        </a:p>
      </dgm:t>
    </dgm:pt>
  </dgm:ptLst>
  <dgm:cxnLst>
    <dgm:cxn modelId="{87A1891F-67C5-45E2-8716-EA0D01A9D716}" type="presOf" srcId="{E1E67672-BC67-4514-9318-AA7B9362332A}" destId="{EA529883-74F9-474E-8BAA-4375DC211A85}" srcOrd="0" destOrd="0" presId="urn:microsoft.com/office/officeart/2005/8/layout/arrow3"/>
    <dgm:cxn modelId="{D9D49CE5-B216-4B6A-8390-00897D79BCCB}" srcId="{FAE628C8-CA4F-4CFF-9B8A-811EC7CAA23D}" destId="{E1E67672-BC67-4514-9318-AA7B9362332A}" srcOrd="0" destOrd="0" parTransId="{DB7957BF-FDE4-435A-BF99-5076CB35B8F4}" sibTransId="{77CD0605-A538-432F-B0FA-A0E8B097F849}"/>
    <dgm:cxn modelId="{07286482-3104-4693-8E7A-D1FB82BC606D}" srcId="{FAE628C8-CA4F-4CFF-9B8A-811EC7CAA23D}" destId="{FAF4344D-BF53-4B0E-BE86-80B05DEED2D8}" srcOrd="1" destOrd="0" parTransId="{B7AAA6C6-13BB-4A16-BE81-DE29091A60EA}" sibTransId="{318AE6CA-A5C2-4C38-A577-F49574815150}"/>
    <dgm:cxn modelId="{C64D1544-304D-448C-BF86-F35A857AADB4}" type="presOf" srcId="{FAF4344D-BF53-4B0E-BE86-80B05DEED2D8}" destId="{7F51B366-CB8B-4882-83BB-ADBBB366A188}" srcOrd="0" destOrd="0" presId="urn:microsoft.com/office/officeart/2005/8/layout/arrow3"/>
    <dgm:cxn modelId="{7C36E7A6-01CE-4B48-82F6-817940448EAA}" type="presOf" srcId="{FAE628C8-CA4F-4CFF-9B8A-811EC7CAA23D}" destId="{D3579DEB-DE82-431D-A331-B1FDE56334E5}" srcOrd="0" destOrd="0" presId="urn:microsoft.com/office/officeart/2005/8/layout/arrow3"/>
    <dgm:cxn modelId="{4EB31C06-C6C7-4537-8FB0-C6D4A4977FE8}" type="presParOf" srcId="{D3579DEB-DE82-431D-A331-B1FDE56334E5}" destId="{B72AB924-4B5E-45BB-A91A-828D6BDF82AB}" srcOrd="0" destOrd="0" presId="urn:microsoft.com/office/officeart/2005/8/layout/arrow3"/>
    <dgm:cxn modelId="{8BEEAD95-4AA9-41C7-895A-12EBC1E63C00}" type="presParOf" srcId="{D3579DEB-DE82-431D-A331-B1FDE56334E5}" destId="{172DD845-761C-41BF-B181-F4B0DC1E6EB7}" srcOrd="1" destOrd="0" presId="urn:microsoft.com/office/officeart/2005/8/layout/arrow3"/>
    <dgm:cxn modelId="{745C4A6B-89DD-40DE-8491-BCD1F57E3084}" type="presParOf" srcId="{D3579DEB-DE82-431D-A331-B1FDE56334E5}" destId="{EA529883-74F9-474E-8BAA-4375DC211A85}" srcOrd="2" destOrd="0" presId="urn:microsoft.com/office/officeart/2005/8/layout/arrow3"/>
    <dgm:cxn modelId="{AA1E27F3-059F-40BB-926C-FA2B0036CBCE}" type="presParOf" srcId="{D3579DEB-DE82-431D-A331-B1FDE56334E5}" destId="{BD317F20-7516-4ED8-B87F-D9FAAF5AD456}" srcOrd="3" destOrd="0" presId="urn:microsoft.com/office/officeart/2005/8/layout/arrow3"/>
    <dgm:cxn modelId="{A675C1BD-0CB6-4C86-B0AF-98D880396727}" type="presParOf" srcId="{D3579DEB-DE82-431D-A331-B1FDE56334E5}" destId="{7F51B366-CB8B-4882-83BB-ADBBB366A188}" srcOrd="4" destOrd="0" presId="urn:microsoft.com/office/officeart/2005/8/layout/arrow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AE628C8-CA4F-4CFF-9B8A-811EC7CAA23D}" type="doc">
      <dgm:prSet loTypeId="urn:microsoft.com/office/officeart/2005/8/layout/arrow3" loCatId="relationship" qsTypeId="urn:microsoft.com/office/officeart/2005/8/quickstyle/simple5" qsCatId="simple" csTypeId="urn:microsoft.com/office/officeart/2005/8/colors/colorful5" csCatId="colorful" phldr="1"/>
      <dgm:spPr/>
      <dgm:t>
        <a:bodyPr/>
        <a:lstStyle/>
        <a:p>
          <a:endParaRPr lang="sv-SE"/>
        </a:p>
      </dgm:t>
    </dgm:pt>
    <dgm:pt modelId="{E1E67672-BC67-4514-9318-AA7B9362332A}">
      <dgm:prSet phldrT="[Text]"/>
      <dgm:spPr>
        <a:xfrm>
          <a:off x="3877055" y="0"/>
          <a:ext cx="2340864" cy="1766887"/>
        </a:xfrm>
        <a:prstGeom prst="rect">
          <a:avLst/>
        </a:prstGeom>
        <a:noFill/>
        <a:ln>
          <a:noFill/>
        </a:ln>
        <a:effectLst/>
      </dgm:spPr>
      <dgm:t>
        <a:bodyPr/>
        <a:lstStyle/>
        <a:p>
          <a:r>
            <a:rPr lang="sv-SE">
              <a:solidFill>
                <a:sysClr val="windowText" lastClr="000000">
                  <a:hueOff val="0"/>
                  <a:satOff val="0"/>
                  <a:lumOff val="0"/>
                  <a:alphaOff val="0"/>
                </a:sysClr>
              </a:solidFill>
              <a:latin typeface="Calibri"/>
              <a:ea typeface="+mn-ea"/>
              <a:cs typeface="+mn-cs"/>
            </a:rPr>
            <a:t>Boende</a:t>
          </a:r>
        </a:p>
        <a:p>
          <a:r>
            <a:rPr lang="sv-SE">
              <a:solidFill>
                <a:sysClr val="windowText" lastClr="000000">
                  <a:hueOff val="0"/>
                  <a:satOff val="0"/>
                  <a:lumOff val="0"/>
                  <a:alphaOff val="0"/>
                </a:sysClr>
              </a:solidFill>
              <a:latin typeface="Calibri"/>
              <a:ea typeface="+mn-ea"/>
              <a:cs typeface="+mn-cs"/>
            </a:rPr>
            <a:t>Rekreation</a:t>
          </a:r>
        </a:p>
        <a:p>
          <a:endParaRPr lang="sv-SE">
            <a:solidFill>
              <a:sysClr val="windowText" lastClr="000000">
                <a:hueOff val="0"/>
                <a:satOff val="0"/>
                <a:lumOff val="0"/>
                <a:alphaOff val="0"/>
              </a:sysClr>
            </a:solidFill>
            <a:latin typeface="Calibri"/>
            <a:ea typeface="+mn-ea"/>
            <a:cs typeface="+mn-cs"/>
          </a:endParaRPr>
        </a:p>
      </dgm:t>
    </dgm:pt>
    <dgm:pt modelId="{DB7957BF-FDE4-435A-BF99-5076CB35B8F4}" type="parTrans" cxnId="{D9D49CE5-B216-4B6A-8390-00897D79BCCB}">
      <dgm:prSet/>
      <dgm:spPr/>
      <dgm:t>
        <a:bodyPr/>
        <a:lstStyle/>
        <a:p>
          <a:endParaRPr lang="sv-SE"/>
        </a:p>
      </dgm:t>
    </dgm:pt>
    <dgm:pt modelId="{77CD0605-A538-432F-B0FA-A0E8B097F849}" type="sibTrans" cxnId="{D9D49CE5-B216-4B6A-8390-00897D79BCCB}">
      <dgm:prSet/>
      <dgm:spPr/>
      <dgm:t>
        <a:bodyPr/>
        <a:lstStyle/>
        <a:p>
          <a:endParaRPr lang="sv-SE"/>
        </a:p>
      </dgm:t>
    </dgm:pt>
    <dgm:pt modelId="{FAF4344D-BF53-4B0E-BE86-80B05DEED2D8}">
      <dgm:prSet phldrT="[Text]"/>
      <dgm:spPr>
        <a:xfrm>
          <a:off x="1097280" y="2439987"/>
          <a:ext cx="2340864" cy="1766887"/>
        </a:xfrm>
        <a:prstGeom prst="rect">
          <a:avLst/>
        </a:prstGeom>
        <a:noFill/>
        <a:ln>
          <a:noFill/>
        </a:ln>
        <a:effectLst/>
      </dgm:spPr>
      <dgm:t>
        <a:bodyPr/>
        <a:lstStyle/>
        <a:p>
          <a:r>
            <a:rPr lang="sv-SE">
              <a:solidFill>
                <a:sysClr val="windowText" lastClr="000000">
                  <a:hueOff val="0"/>
                  <a:satOff val="0"/>
                  <a:lumOff val="0"/>
                  <a:alphaOff val="0"/>
                </a:sysClr>
              </a:solidFill>
              <a:latin typeface="Calibri"/>
              <a:ea typeface="+mn-ea"/>
              <a:cs typeface="+mn-cs"/>
            </a:rPr>
            <a:t>Strandskydd</a:t>
          </a:r>
        </a:p>
      </dgm:t>
    </dgm:pt>
    <dgm:pt modelId="{B7AAA6C6-13BB-4A16-BE81-DE29091A60EA}" type="parTrans" cxnId="{07286482-3104-4693-8E7A-D1FB82BC606D}">
      <dgm:prSet/>
      <dgm:spPr/>
      <dgm:t>
        <a:bodyPr/>
        <a:lstStyle/>
        <a:p>
          <a:endParaRPr lang="sv-SE"/>
        </a:p>
      </dgm:t>
    </dgm:pt>
    <dgm:pt modelId="{318AE6CA-A5C2-4C38-A577-F49574815150}" type="sibTrans" cxnId="{07286482-3104-4693-8E7A-D1FB82BC606D}">
      <dgm:prSet/>
      <dgm:spPr/>
      <dgm:t>
        <a:bodyPr/>
        <a:lstStyle/>
        <a:p>
          <a:endParaRPr lang="sv-SE"/>
        </a:p>
      </dgm:t>
    </dgm:pt>
    <dgm:pt modelId="{D3579DEB-DE82-431D-A331-B1FDE56334E5}" type="pres">
      <dgm:prSet presAssocID="{FAE628C8-CA4F-4CFF-9B8A-811EC7CAA23D}" presName="compositeShape" presStyleCnt="0">
        <dgm:presLayoutVars>
          <dgm:chMax val="2"/>
          <dgm:dir/>
          <dgm:resizeHandles val="exact"/>
        </dgm:presLayoutVars>
      </dgm:prSet>
      <dgm:spPr/>
      <dgm:t>
        <a:bodyPr/>
        <a:lstStyle/>
        <a:p>
          <a:endParaRPr lang="sv-SE"/>
        </a:p>
      </dgm:t>
    </dgm:pt>
    <dgm:pt modelId="{B72AB924-4B5E-45BB-A91A-828D6BDF82AB}" type="pres">
      <dgm:prSet presAssocID="{FAE628C8-CA4F-4CFF-9B8A-811EC7CAA23D}" presName="divider" presStyleLbl="fgShp" presStyleIdx="0" presStyleCnt="1"/>
      <dgm:spPr>
        <a:xfrm rot="21300000">
          <a:off x="22448" y="1687157"/>
          <a:ext cx="7270303" cy="832559"/>
        </a:xfrm>
        <a:prstGeom prst="mathMinus">
          <a:avLst/>
        </a:prstGeom>
        <a:gradFill rotWithShape="0">
          <a:gsLst>
            <a:gs pos="0">
              <a:srgbClr val="4BACC6">
                <a:tint val="40000"/>
                <a:hueOff val="0"/>
                <a:satOff val="0"/>
                <a:lumOff val="0"/>
                <a:alphaOff val="0"/>
                <a:shade val="51000"/>
                <a:satMod val="130000"/>
              </a:srgbClr>
            </a:gs>
            <a:gs pos="80000">
              <a:srgbClr val="4BACC6">
                <a:tint val="40000"/>
                <a:hueOff val="0"/>
                <a:satOff val="0"/>
                <a:lumOff val="0"/>
                <a:alphaOff val="0"/>
                <a:shade val="93000"/>
                <a:satMod val="130000"/>
              </a:srgbClr>
            </a:gs>
            <a:gs pos="100000">
              <a:srgbClr val="4BACC6">
                <a:tint val="40000"/>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endParaRPr lang="sv-SE"/>
        </a:p>
      </dgm:t>
    </dgm:pt>
    <dgm:pt modelId="{172DD845-761C-41BF-B181-F4B0DC1E6EB7}" type="pres">
      <dgm:prSet presAssocID="{E1E67672-BC67-4514-9318-AA7B9362332A}" presName="downArrow" presStyleLbl="node1" presStyleIdx="0" presStyleCnt="2" custLinFactNeighborX="1543"/>
      <dgm:spPr>
        <a:xfrm>
          <a:off x="911686" y="210343"/>
          <a:ext cx="2194560" cy="1682750"/>
        </a:xfrm>
        <a:prstGeom prst="downArrow">
          <a:avLst/>
        </a:prstGeom>
        <a:gradFill rotWithShape="0">
          <a:gsLst>
            <a:gs pos="0">
              <a:srgbClr val="4BACC6">
                <a:hueOff val="0"/>
                <a:satOff val="0"/>
                <a:lumOff val="0"/>
                <a:alphaOff val="0"/>
                <a:shade val="51000"/>
                <a:satMod val="130000"/>
              </a:srgbClr>
            </a:gs>
            <a:gs pos="80000">
              <a:srgbClr val="4BACC6">
                <a:hueOff val="0"/>
                <a:satOff val="0"/>
                <a:lumOff val="0"/>
                <a:alphaOff val="0"/>
                <a:shade val="93000"/>
                <a:satMod val="130000"/>
              </a:srgbClr>
            </a:gs>
            <a:gs pos="100000">
              <a:srgbClr val="4BACC6">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endParaRPr lang="sv-SE"/>
        </a:p>
      </dgm:t>
    </dgm:pt>
    <dgm:pt modelId="{EA529883-74F9-474E-8BAA-4375DC211A85}" type="pres">
      <dgm:prSet presAssocID="{E1E67672-BC67-4514-9318-AA7B9362332A}" presName="downArrowText" presStyleLbl="revTx" presStyleIdx="0" presStyleCnt="2">
        <dgm:presLayoutVars>
          <dgm:bulletEnabled val="1"/>
        </dgm:presLayoutVars>
      </dgm:prSet>
      <dgm:spPr/>
      <dgm:t>
        <a:bodyPr/>
        <a:lstStyle/>
        <a:p>
          <a:endParaRPr lang="sv-SE"/>
        </a:p>
      </dgm:t>
    </dgm:pt>
    <dgm:pt modelId="{BD317F20-7516-4ED8-B87F-D9FAAF5AD456}" type="pres">
      <dgm:prSet presAssocID="{FAF4344D-BF53-4B0E-BE86-80B05DEED2D8}" presName="upArrow" presStyleLbl="node1" presStyleIdx="1" presStyleCnt="2"/>
      <dgm:spPr>
        <a:xfrm>
          <a:off x="4242816" y="2313781"/>
          <a:ext cx="2194560" cy="1682750"/>
        </a:xfrm>
        <a:prstGeom prst="upArrow">
          <a:avLst/>
        </a:prstGeom>
        <a:gradFill rotWithShape="0">
          <a:gsLst>
            <a:gs pos="0">
              <a:srgbClr val="4BACC6">
                <a:hueOff val="-9933876"/>
                <a:satOff val="39811"/>
                <a:lumOff val="8628"/>
                <a:alphaOff val="0"/>
                <a:shade val="51000"/>
                <a:satMod val="130000"/>
              </a:srgbClr>
            </a:gs>
            <a:gs pos="80000">
              <a:srgbClr val="4BACC6">
                <a:hueOff val="-9933876"/>
                <a:satOff val="39811"/>
                <a:lumOff val="8628"/>
                <a:alphaOff val="0"/>
                <a:shade val="93000"/>
                <a:satMod val="130000"/>
              </a:srgbClr>
            </a:gs>
            <a:gs pos="100000">
              <a:srgbClr val="4BACC6">
                <a:hueOff val="-9933876"/>
                <a:satOff val="39811"/>
                <a:lumOff val="8628"/>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endParaRPr lang="sv-SE"/>
        </a:p>
      </dgm:t>
    </dgm:pt>
    <dgm:pt modelId="{7F51B366-CB8B-4882-83BB-ADBBB366A188}" type="pres">
      <dgm:prSet presAssocID="{FAF4344D-BF53-4B0E-BE86-80B05DEED2D8}" presName="upArrowText" presStyleLbl="revTx" presStyleIdx="1" presStyleCnt="2">
        <dgm:presLayoutVars>
          <dgm:bulletEnabled val="1"/>
        </dgm:presLayoutVars>
      </dgm:prSet>
      <dgm:spPr/>
      <dgm:t>
        <a:bodyPr/>
        <a:lstStyle/>
        <a:p>
          <a:endParaRPr lang="sv-SE"/>
        </a:p>
      </dgm:t>
    </dgm:pt>
  </dgm:ptLst>
  <dgm:cxnLst>
    <dgm:cxn modelId="{07286482-3104-4693-8E7A-D1FB82BC606D}" srcId="{FAE628C8-CA4F-4CFF-9B8A-811EC7CAA23D}" destId="{FAF4344D-BF53-4B0E-BE86-80B05DEED2D8}" srcOrd="1" destOrd="0" parTransId="{B7AAA6C6-13BB-4A16-BE81-DE29091A60EA}" sibTransId="{318AE6CA-A5C2-4C38-A577-F49574815150}"/>
    <dgm:cxn modelId="{E6841519-B504-4795-95B2-DA2B3C26A770}" type="presOf" srcId="{FAF4344D-BF53-4B0E-BE86-80B05DEED2D8}" destId="{7F51B366-CB8B-4882-83BB-ADBBB366A188}" srcOrd="0" destOrd="0" presId="urn:microsoft.com/office/officeart/2005/8/layout/arrow3"/>
    <dgm:cxn modelId="{4A229F47-D43E-4B7D-96FD-4267FA994AF0}" type="presOf" srcId="{FAE628C8-CA4F-4CFF-9B8A-811EC7CAA23D}" destId="{D3579DEB-DE82-431D-A331-B1FDE56334E5}" srcOrd="0" destOrd="0" presId="urn:microsoft.com/office/officeart/2005/8/layout/arrow3"/>
    <dgm:cxn modelId="{D9D49CE5-B216-4B6A-8390-00897D79BCCB}" srcId="{FAE628C8-CA4F-4CFF-9B8A-811EC7CAA23D}" destId="{E1E67672-BC67-4514-9318-AA7B9362332A}" srcOrd="0" destOrd="0" parTransId="{DB7957BF-FDE4-435A-BF99-5076CB35B8F4}" sibTransId="{77CD0605-A538-432F-B0FA-A0E8B097F849}"/>
    <dgm:cxn modelId="{10B7B9F9-051F-4951-B60A-F36A111B4DE0}" type="presOf" srcId="{E1E67672-BC67-4514-9318-AA7B9362332A}" destId="{EA529883-74F9-474E-8BAA-4375DC211A85}" srcOrd="0" destOrd="0" presId="urn:microsoft.com/office/officeart/2005/8/layout/arrow3"/>
    <dgm:cxn modelId="{0E31E5DF-EBB2-45D6-A3A1-1B31A0EE6868}" type="presParOf" srcId="{D3579DEB-DE82-431D-A331-B1FDE56334E5}" destId="{B72AB924-4B5E-45BB-A91A-828D6BDF82AB}" srcOrd="0" destOrd="0" presId="urn:microsoft.com/office/officeart/2005/8/layout/arrow3"/>
    <dgm:cxn modelId="{68194E5F-6604-4F09-9B71-C754751A8B6C}" type="presParOf" srcId="{D3579DEB-DE82-431D-A331-B1FDE56334E5}" destId="{172DD845-761C-41BF-B181-F4B0DC1E6EB7}" srcOrd="1" destOrd="0" presId="urn:microsoft.com/office/officeart/2005/8/layout/arrow3"/>
    <dgm:cxn modelId="{69239AFC-F69B-4AB8-9C29-AB890AD0246B}" type="presParOf" srcId="{D3579DEB-DE82-431D-A331-B1FDE56334E5}" destId="{EA529883-74F9-474E-8BAA-4375DC211A85}" srcOrd="2" destOrd="0" presId="urn:microsoft.com/office/officeart/2005/8/layout/arrow3"/>
    <dgm:cxn modelId="{DB9BEAD7-FB2C-4DA7-AB5B-C9A02E1945A9}" type="presParOf" srcId="{D3579DEB-DE82-431D-A331-B1FDE56334E5}" destId="{BD317F20-7516-4ED8-B87F-D9FAAF5AD456}" srcOrd="3" destOrd="0" presId="urn:microsoft.com/office/officeart/2005/8/layout/arrow3"/>
    <dgm:cxn modelId="{A7A69768-771D-4344-8D01-EA776E4C23D2}" type="presParOf" srcId="{D3579DEB-DE82-431D-A331-B1FDE56334E5}" destId="{7F51B366-CB8B-4882-83BB-ADBBB366A188}" srcOrd="4" destOrd="0" presId="urn:microsoft.com/office/officeart/2005/8/layout/arrow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B43D135-5F1B-404C-A6C5-ED05083F719A}" type="doc">
      <dgm:prSet loTypeId="urn:microsoft.com/office/officeart/2005/8/layout/equation1" loCatId="process" qsTypeId="urn:microsoft.com/office/officeart/2005/8/quickstyle/simple5" qsCatId="simple" csTypeId="urn:microsoft.com/office/officeart/2005/8/colors/colorful5" csCatId="colorful" phldr="1"/>
      <dgm:spPr/>
    </dgm:pt>
    <dgm:pt modelId="{08FA1137-EEAD-4E69-8527-324758616BE8}">
      <dgm:prSet phldrT="[Text]"/>
      <dgm:spPr>
        <a:xfrm>
          <a:off x="1230" y="1288157"/>
          <a:ext cx="1630560" cy="1630560"/>
        </a:xfrm>
        <a:prstGeom prst="ellipse">
          <a:avLst/>
        </a:prstGeom>
        <a:gradFill rotWithShape="0">
          <a:gsLst>
            <a:gs pos="0">
              <a:srgbClr val="4BACC6">
                <a:hueOff val="0"/>
                <a:satOff val="0"/>
                <a:lumOff val="0"/>
                <a:alphaOff val="0"/>
                <a:shade val="51000"/>
                <a:satMod val="130000"/>
              </a:srgbClr>
            </a:gs>
            <a:gs pos="80000">
              <a:srgbClr val="4BACC6">
                <a:hueOff val="0"/>
                <a:satOff val="0"/>
                <a:lumOff val="0"/>
                <a:alphaOff val="0"/>
                <a:shade val="93000"/>
                <a:satMod val="130000"/>
              </a:srgbClr>
            </a:gs>
            <a:gs pos="100000">
              <a:srgbClr val="4BACC6">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r>
            <a:rPr lang="sv-SE">
              <a:solidFill>
                <a:sysClr val="window" lastClr="FFFFFF"/>
              </a:solidFill>
              <a:latin typeface="Calibri"/>
              <a:ea typeface="+mn-ea"/>
              <a:cs typeface="+mn-cs"/>
            </a:rPr>
            <a:t>Lagstiftning</a:t>
          </a:r>
        </a:p>
      </dgm:t>
    </dgm:pt>
    <dgm:pt modelId="{AAD57A8A-4DE6-4693-9DA4-96BA286703BF}" type="parTrans" cxnId="{6F87DB5E-EEDC-44D0-86F8-33FD169A4DBD}">
      <dgm:prSet/>
      <dgm:spPr/>
      <dgm:t>
        <a:bodyPr/>
        <a:lstStyle/>
        <a:p>
          <a:endParaRPr lang="sv-SE"/>
        </a:p>
      </dgm:t>
    </dgm:pt>
    <dgm:pt modelId="{B7A4E82C-6E0C-41AC-B884-4ADA657407DB}" type="sibTrans" cxnId="{6F87DB5E-EEDC-44D0-86F8-33FD169A4DBD}">
      <dgm:prSet/>
      <dgm:spPr>
        <a:xfrm>
          <a:off x="1764192" y="1630574"/>
          <a:ext cx="945725" cy="945725"/>
        </a:xfrm>
        <a:prstGeom prst="mathPlus">
          <a:avLst/>
        </a:prstGeom>
        <a:gradFill rotWithShape="0">
          <a:gsLst>
            <a:gs pos="0">
              <a:srgbClr val="4BACC6">
                <a:hueOff val="0"/>
                <a:satOff val="0"/>
                <a:lumOff val="0"/>
                <a:alphaOff val="0"/>
                <a:shade val="51000"/>
                <a:satMod val="130000"/>
              </a:srgbClr>
            </a:gs>
            <a:gs pos="80000">
              <a:srgbClr val="4BACC6">
                <a:hueOff val="0"/>
                <a:satOff val="0"/>
                <a:lumOff val="0"/>
                <a:alphaOff val="0"/>
                <a:shade val="93000"/>
                <a:satMod val="130000"/>
              </a:srgbClr>
            </a:gs>
            <a:gs pos="100000">
              <a:srgbClr val="4BACC6">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endParaRPr lang="sv-SE">
            <a:solidFill>
              <a:sysClr val="window" lastClr="FFFFFF"/>
            </a:solidFill>
            <a:latin typeface="Calibri"/>
            <a:ea typeface="+mn-ea"/>
            <a:cs typeface="+mn-cs"/>
          </a:endParaRPr>
        </a:p>
      </dgm:t>
    </dgm:pt>
    <dgm:pt modelId="{2A8933E5-96C2-4BCB-8DF3-6B42892C61FE}">
      <dgm:prSet phldrT="[Text]"/>
      <dgm:spPr>
        <a:xfrm>
          <a:off x="2842319" y="1288157"/>
          <a:ext cx="1630560" cy="1630560"/>
        </a:xfrm>
        <a:prstGeom prst="ellipse">
          <a:avLst/>
        </a:prstGeom>
        <a:gradFill rotWithShape="0">
          <a:gsLst>
            <a:gs pos="0">
              <a:srgbClr val="4BACC6">
                <a:hueOff val="-4966938"/>
                <a:satOff val="19906"/>
                <a:lumOff val="4314"/>
                <a:alphaOff val="0"/>
                <a:shade val="51000"/>
                <a:satMod val="130000"/>
              </a:srgbClr>
            </a:gs>
            <a:gs pos="80000">
              <a:srgbClr val="4BACC6">
                <a:hueOff val="-4966938"/>
                <a:satOff val="19906"/>
                <a:lumOff val="4314"/>
                <a:alphaOff val="0"/>
                <a:shade val="93000"/>
                <a:satMod val="130000"/>
              </a:srgbClr>
            </a:gs>
            <a:gs pos="100000">
              <a:srgbClr val="4BACC6">
                <a:hueOff val="-4966938"/>
                <a:satOff val="19906"/>
                <a:lumOff val="4314"/>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r>
            <a:rPr lang="sv-SE">
              <a:solidFill>
                <a:sysClr val="window" lastClr="FFFFFF"/>
              </a:solidFill>
              <a:latin typeface="Calibri"/>
              <a:ea typeface="+mn-ea"/>
              <a:cs typeface="+mn-cs"/>
            </a:rPr>
            <a:t>Tolkning</a:t>
          </a:r>
        </a:p>
      </dgm:t>
    </dgm:pt>
    <dgm:pt modelId="{CAF681EF-1C7D-4495-8107-356CAD196BE6}" type="parTrans" cxnId="{BBFCADBD-AB33-44E3-8C6B-DB2B32942FC8}">
      <dgm:prSet/>
      <dgm:spPr/>
      <dgm:t>
        <a:bodyPr/>
        <a:lstStyle/>
        <a:p>
          <a:endParaRPr lang="sv-SE"/>
        </a:p>
      </dgm:t>
    </dgm:pt>
    <dgm:pt modelId="{8A89E850-CA4F-4297-BD9F-BF81A9E5013A}" type="sibTrans" cxnId="{BBFCADBD-AB33-44E3-8C6B-DB2B32942FC8}">
      <dgm:prSet/>
      <dgm:spPr>
        <a:xfrm>
          <a:off x="4605282" y="1630574"/>
          <a:ext cx="945725" cy="945725"/>
        </a:xfrm>
        <a:prstGeom prst="mathEqual">
          <a:avLst/>
        </a:prstGeom>
        <a:gradFill rotWithShape="0">
          <a:gsLst>
            <a:gs pos="0">
              <a:srgbClr val="4BACC6">
                <a:hueOff val="-9933876"/>
                <a:satOff val="39811"/>
                <a:lumOff val="8628"/>
                <a:alphaOff val="0"/>
                <a:shade val="51000"/>
                <a:satMod val="130000"/>
              </a:srgbClr>
            </a:gs>
            <a:gs pos="80000">
              <a:srgbClr val="4BACC6">
                <a:hueOff val="-9933876"/>
                <a:satOff val="39811"/>
                <a:lumOff val="8628"/>
                <a:alphaOff val="0"/>
                <a:shade val="93000"/>
                <a:satMod val="130000"/>
              </a:srgbClr>
            </a:gs>
            <a:gs pos="100000">
              <a:srgbClr val="4BACC6">
                <a:hueOff val="-9933876"/>
                <a:satOff val="39811"/>
                <a:lumOff val="8628"/>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endParaRPr lang="sv-SE">
            <a:solidFill>
              <a:sysClr val="window" lastClr="FFFFFF"/>
            </a:solidFill>
            <a:latin typeface="Calibri"/>
            <a:ea typeface="+mn-ea"/>
            <a:cs typeface="+mn-cs"/>
          </a:endParaRPr>
        </a:p>
      </dgm:t>
    </dgm:pt>
    <dgm:pt modelId="{14E8F536-9B3C-4D2B-BA61-1BA6DF3A23C5}">
      <dgm:prSet phldrT="[Text]"/>
      <dgm:spPr>
        <a:xfrm>
          <a:off x="5683408" y="1288157"/>
          <a:ext cx="1630560" cy="1630560"/>
        </a:xfrm>
        <a:prstGeom prst="ellipse">
          <a:avLst/>
        </a:prstGeom>
        <a:gradFill rotWithShape="0">
          <a:gsLst>
            <a:gs pos="0">
              <a:srgbClr val="4BACC6">
                <a:hueOff val="-9933876"/>
                <a:satOff val="39811"/>
                <a:lumOff val="8628"/>
                <a:alphaOff val="0"/>
                <a:shade val="51000"/>
                <a:satMod val="130000"/>
              </a:srgbClr>
            </a:gs>
            <a:gs pos="80000">
              <a:srgbClr val="4BACC6">
                <a:hueOff val="-9933876"/>
                <a:satOff val="39811"/>
                <a:lumOff val="8628"/>
                <a:alphaOff val="0"/>
                <a:shade val="93000"/>
                <a:satMod val="130000"/>
              </a:srgbClr>
            </a:gs>
            <a:gs pos="100000">
              <a:srgbClr val="4BACC6">
                <a:hueOff val="-9933876"/>
                <a:satOff val="39811"/>
                <a:lumOff val="8628"/>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r>
            <a:rPr lang="sv-SE">
              <a:solidFill>
                <a:sysClr val="window" lastClr="FFFFFF"/>
              </a:solidFill>
              <a:latin typeface="Calibri"/>
              <a:ea typeface="+mn-ea"/>
              <a:cs typeface="+mn-cs"/>
            </a:rPr>
            <a:t>Beslut</a:t>
          </a:r>
        </a:p>
      </dgm:t>
    </dgm:pt>
    <dgm:pt modelId="{A1615811-955A-48D4-9EA7-FA95FD54C4B2}" type="parTrans" cxnId="{7AB9C11E-56AC-401C-91E1-843C41A7CEB3}">
      <dgm:prSet/>
      <dgm:spPr/>
      <dgm:t>
        <a:bodyPr/>
        <a:lstStyle/>
        <a:p>
          <a:endParaRPr lang="sv-SE"/>
        </a:p>
      </dgm:t>
    </dgm:pt>
    <dgm:pt modelId="{10251847-95E4-45F5-9BFB-5EA6D8C6F99D}" type="sibTrans" cxnId="{7AB9C11E-56AC-401C-91E1-843C41A7CEB3}">
      <dgm:prSet/>
      <dgm:spPr/>
      <dgm:t>
        <a:bodyPr/>
        <a:lstStyle/>
        <a:p>
          <a:endParaRPr lang="sv-SE"/>
        </a:p>
      </dgm:t>
    </dgm:pt>
    <dgm:pt modelId="{160475B9-6E98-498F-85FA-329455518D6D}" type="pres">
      <dgm:prSet presAssocID="{9B43D135-5F1B-404C-A6C5-ED05083F719A}" presName="linearFlow" presStyleCnt="0">
        <dgm:presLayoutVars>
          <dgm:dir/>
          <dgm:resizeHandles val="exact"/>
        </dgm:presLayoutVars>
      </dgm:prSet>
      <dgm:spPr/>
    </dgm:pt>
    <dgm:pt modelId="{37C71DF1-FF12-4EE9-B66D-56B964000B52}" type="pres">
      <dgm:prSet presAssocID="{08FA1137-EEAD-4E69-8527-324758616BE8}" presName="node" presStyleLbl="node1" presStyleIdx="0" presStyleCnt="3">
        <dgm:presLayoutVars>
          <dgm:bulletEnabled val="1"/>
        </dgm:presLayoutVars>
      </dgm:prSet>
      <dgm:spPr/>
      <dgm:t>
        <a:bodyPr/>
        <a:lstStyle/>
        <a:p>
          <a:endParaRPr lang="sv-SE"/>
        </a:p>
      </dgm:t>
    </dgm:pt>
    <dgm:pt modelId="{DB83FE77-D303-4AD5-8D30-8943AFAB11ED}" type="pres">
      <dgm:prSet presAssocID="{B7A4E82C-6E0C-41AC-B884-4ADA657407DB}" presName="spacerL" presStyleCnt="0"/>
      <dgm:spPr/>
    </dgm:pt>
    <dgm:pt modelId="{ACB352F3-069E-4ED0-BA6E-B6676967168A}" type="pres">
      <dgm:prSet presAssocID="{B7A4E82C-6E0C-41AC-B884-4ADA657407DB}" presName="sibTrans" presStyleLbl="sibTrans2D1" presStyleIdx="0" presStyleCnt="2"/>
      <dgm:spPr/>
      <dgm:t>
        <a:bodyPr/>
        <a:lstStyle/>
        <a:p>
          <a:endParaRPr lang="sv-SE"/>
        </a:p>
      </dgm:t>
    </dgm:pt>
    <dgm:pt modelId="{5035D877-D426-4B5F-BCB2-C4658829203D}" type="pres">
      <dgm:prSet presAssocID="{B7A4E82C-6E0C-41AC-B884-4ADA657407DB}" presName="spacerR" presStyleCnt="0"/>
      <dgm:spPr/>
    </dgm:pt>
    <dgm:pt modelId="{E948A817-E782-4D53-9AF3-5E1BCD0A26F3}" type="pres">
      <dgm:prSet presAssocID="{2A8933E5-96C2-4BCB-8DF3-6B42892C61FE}" presName="node" presStyleLbl="node1" presStyleIdx="1" presStyleCnt="3">
        <dgm:presLayoutVars>
          <dgm:bulletEnabled val="1"/>
        </dgm:presLayoutVars>
      </dgm:prSet>
      <dgm:spPr/>
      <dgm:t>
        <a:bodyPr/>
        <a:lstStyle/>
        <a:p>
          <a:endParaRPr lang="sv-SE"/>
        </a:p>
      </dgm:t>
    </dgm:pt>
    <dgm:pt modelId="{4A48482A-8767-49BF-B656-36E5A0E123BE}" type="pres">
      <dgm:prSet presAssocID="{8A89E850-CA4F-4297-BD9F-BF81A9E5013A}" presName="spacerL" presStyleCnt="0"/>
      <dgm:spPr/>
    </dgm:pt>
    <dgm:pt modelId="{C6C99AF2-A63C-4B27-9578-F273B5356B84}" type="pres">
      <dgm:prSet presAssocID="{8A89E850-CA4F-4297-BD9F-BF81A9E5013A}" presName="sibTrans" presStyleLbl="sibTrans2D1" presStyleIdx="1" presStyleCnt="2"/>
      <dgm:spPr/>
      <dgm:t>
        <a:bodyPr/>
        <a:lstStyle/>
        <a:p>
          <a:endParaRPr lang="sv-SE"/>
        </a:p>
      </dgm:t>
    </dgm:pt>
    <dgm:pt modelId="{B0176AB7-74A1-42CF-9626-6352CBC0F9FD}" type="pres">
      <dgm:prSet presAssocID="{8A89E850-CA4F-4297-BD9F-BF81A9E5013A}" presName="spacerR" presStyleCnt="0"/>
      <dgm:spPr/>
    </dgm:pt>
    <dgm:pt modelId="{F4E16E43-AFF1-4338-BA6B-1B05E4DA2650}" type="pres">
      <dgm:prSet presAssocID="{14E8F536-9B3C-4D2B-BA61-1BA6DF3A23C5}" presName="node" presStyleLbl="node1" presStyleIdx="2" presStyleCnt="3">
        <dgm:presLayoutVars>
          <dgm:bulletEnabled val="1"/>
        </dgm:presLayoutVars>
      </dgm:prSet>
      <dgm:spPr/>
      <dgm:t>
        <a:bodyPr/>
        <a:lstStyle/>
        <a:p>
          <a:endParaRPr lang="sv-SE"/>
        </a:p>
      </dgm:t>
    </dgm:pt>
  </dgm:ptLst>
  <dgm:cxnLst>
    <dgm:cxn modelId="{35EDDF37-FECF-46FB-814A-674F6EEB7D8E}" type="presOf" srcId="{08FA1137-EEAD-4E69-8527-324758616BE8}" destId="{37C71DF1-FF12-4EE9-B66D-56B964000B52}" srcOrd="0" destOrd="0" presId="urn:microsoft.com/office/officeart/2005/8/layout/equation1"/>
    <dgm:cxn modelId="{D1A0C1F9-01CC-4CE9-91E6-009D0726FADF}" type="presOf" srcId="{8A89E850-CA4F-4297-BD9F-BF81A9E5013A}" destId="{C6C99AF2-A63C-4B27-9578-F273B5356B84}" srcOrd="0" destOrd="0" presId="urn:microsoft.com/office/officeart/2005/8/layout/equation1"/>
    <dgm:cxn modelId="{7AB9C11E-56AC-401C-91E1-843C41A7CEB3}" srcId="{9B43D135-5F1B-404C-A6C5-ED05083F719A}" destId="{14E8F536-9B3C-4D2B-BA61-1BA6DF3A23C5}" srcOrd="2" destOrd="0" parTransId="{A1615811-955A-48D4-9EA7-FA95FD54C4B2}" sibTransId="{10251847-95E4-45F5-9BFB-5EA6D8C6F99D}"/>
    <dgm:cxn modelId="{6F87DB5E-EEDC-44D0-86F8-33FD169A4DBD}" srcId="{9B43D135-5F1B-404C-A6C5-ED05083F719A}" destId="{08FA1137-EEAD-4E69-8527-324758616BE8}" srcOrd="0" destOrd="0" parTransId="{AAD57A8A-4DE6-4693-9DA4-96BA286703BF}" sibTransId="{B7A4E82C-6E0C-41AC-B884-4ADA657407DB}"/>
    <dgm:cxn modelId="{AF0F7CF2-3517-45E1-B8AF-82752A8AE6F2}" type="presOf" srcId="{B7A4E82C-6E0C-41AC-B884-4ADA657407DB}" destId="{ACB352F3-069E-4ED0-BA6E-B6676967168A}" srcOrd="0" destOrd="0" presId="urn:microsoft.com/office/officeart/2005/8/layout/equation1"/>
    <dgm:cxn modelId="{94EB45E4-2233-4894-B511-1B921E8703FA}" type="presOf" srcId="{9B43D135-5F1B-404C-A6C5-ED05083F719A}" destId="{160475B9-6E98-498F-85FA-329455518D6D}" srcOrd="0" destOrd="0" presId="urn:microsoft.com/office/officeart/2005/8/layout/equation1"/>
    <dgm:cxn modelId="{8EFCFFD8-D3CB-49DB-B279-C568C24A84C5}" type="presOf" srcId="{2A8933E5-96C2-4BCB-8DF3-6B42892C61FE}" destId="{E948A817-E782-4D53-9AF3-5E1BCD0A26F3}" srcOrd="0" destOrd="0" presId="urn:microsoft.com/office/officeart/2005/8/layout/equation1"/>
    <dgm:cxn modelId="{790E4DDC-24FD-48F8-BC85-67E4A05A811A}" type="presOf" srcId="{14E8F536-9B3C-4D2B-BA61-1BA6DF3A23C5}" destId="{F4E16E43-AFF1-4338-BA6B-1B05E4DA2650}" srcOrd="0" destOrd="0" presId="urn:microsoft.com/office/officeart/2005/8/layout/equation1"/>
    <dgm:cxn modelId="{BBFCADBD-AB33-44E3-8C6B-DB2B32942FC8}" srcId="{9B43D135-5F1B-404C-A6C5-ED05083F719A}" destId="{2A8933E5-96C2-4BCB-8DF3-6B42892C61FE}" srcOrd="1" destOrd="0" parTransId="{CAF681EF-1C7D-4495-8107-356CAD196BE6}" sibTransId="{8A89E850-CA4F-4297-BD9F-BF81A9E5013A}"/>
    <dgm:cxn modelId="{C43E80DA-B185-4592-9D4C-BABA1A4515EC}" type="presParOf" srcId="{160475B9-6E98-498F-85FA-329455518D6D}" destId="{37C71DF1-FF12-4EE9-B66D-56B964000B52}" srcOrd="0" destOrd="0" presId="urn:microsoft.com/office/officeart/2005/8/layout/equation1"/>
    <dgm:cxn modelId="{2E0EC3AF-C1A3-407F-BDD0-B70B7E278F93}" type="presParOf" srcId="{160475B9-6E98-498F-85FA-329455518D6D}" destId="{DB83FE77-D303-4AD5-8D30-8943AFAB11ED}" srcOrd="1" destOrd="0" presId="urn:microsoft.com/office/officeart/2005/8/layout/equation1"/>
    <dgm:cxn modelId="{9FC44B08-4A06-45FF-84D8-22D3C401B597}" type="presParOf" srcId="{160475B9-6E98-498F-85FA-329455518D6D}" destId="{ACB352F3-069E-4ED0-BA6E-B6676967168A}" srcOrd="2" destOrd="0" presId="urn:microsoft.com/office/officeart/2005/8/layout/equation1"/>
    <dgm:cxn modelId="{634486B4-A9A8-4A68-93FA-E693BED99F0D}" type="presParOf" srcId="{160475B9-6E98-498F-85FA-329455518D6D}" destId="{5035D877-D426-4B5F-BCB2-C4658829203D}" srcOrd="3" destOrd="0" presId="urn:microsoft.com/office/officeart/2005/8/layout/equation1"/>
    <dgm:cxn modelId="{AFC496F8-FC3A-42F8-80DA-76AE5500464C}" type="presParOf" srcId="{160475B9-6E98-498F-85FA-329455518D6D}" destId="{E948A817-E782-4D53-9AF3-5E1BCD0A26F3}" srcOrd="4" destOrd="0" presId="urn:microsoft.com/office/officeart/2005/8/layout/equation1"/>
    <dgm:cxn modelId="{C7D41B8E-53EA-4FBA-B1C0-E5A3E72C7926}" type="presParOf" srcId="{160475B9-6E98-498F-85FA-329455518D6D}" destId="{4A48482A-8767-49BF-B656-36E5A0E123BE}" srcOrd="5" destOrd="0" presId="urn:microsoft.com/office/officeart/2005/8/layout/equation1"/>
    <dgm:cxn modelId="{40AE826C-C641-438E-B926-BC09CFB800B9}" type="presParOf" srcId="{160475B9-6E98-498F-85FA-329455518D6D}" destId="{C6C99AF2-A63C-4B27-9578-F273B5356B84}" srcOrd="6" destOrd="0" presId="urn:microsoft.com/office/officeart/2005/8/layout/equation1"/>
    <dgm:cxn modelId="{370DB1B2-276E-40B4-A256-2C049940301A}" type="presParOf" srcId="{160475B9-6E98-498F-85FA-329455518D6D}" destId="{B0176AB7-74A1-42CF-9626-6352CBC0F9FD}" srcOrd="7" destOrd="0" presId="urn:microsoft.com/office/officeart/2005/8/layout/equation1"/>
    <dgm:cxn modelId="{9DE9A101-4165-422A-8251-2A1BDC005ABD}" type="presParOf" srcId="{160475B9-6E98-498F-85FA-329455518D6D}" destId="{F4E16E43-AFF1-4338-BA6B-1B05E4DA2650}" srcOrd="8" destOrd="0" presId="urn:microsoft.com/office/officeart/2005/8/layout/equati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A85E821-9209-42BA-9B1A-6268876EE269}" type="doc">
      <dgm:prSet loTypeId="urn:microsoft.com/office/officeart/2005/8/layout/radial4" loCatId="relationship" qsTypeId="urn:microsoft.com/office/officeart/2005/8/quickstyle/simple5" qsCatId="simple" csTypeId="urn:microsoft.com/office/officeart/2005/8/colors/colorful3" csCatId="colorful" phldr="1"/>
      <dgm:spPr/>
      <dgm:t>
        <a:bodyPr/>
        <a:lstStyle/>
        <a:p>
          <a:endParaRPr lang="sv-SE"/>
        </a:p>
      </dgm:t>
    </dgm:pt>
    <dgm:pt modelId="{E05F32EC-3E13-4E0B-B53A-936A4D3F14FC}" type="pres">
      <dgm:prSet presAssocID="{4A85E821-9209-42BA-9B1A-6268876EE269}" presName="cycle" presStyleCnt="0">
        <dgm:presLayoutVars>
          <dgm:chMax val="1"/>
          <dgm:dir/>
          <dgm:animLvl val="ctr"/>
          <dgm:resizeHandles val="exact"/>
        </dgm:presLayoutVars>
      </dgm:prSet>
      <dgm:spPr/>
      <dgm:t>
        <a:bodyPr/>
        <a:lstStyle/>
        <a:p>
          <a:endParaRPr lang="sv-SE"/>
        </a:p>
      </dgm:t>
    </dgm:pt>
  </dgm:ptLst>
  <dgm:cxnLst>
    <dgm:cxn modelId="{212DFFBD-E17F-4F81-AAF2-4C348A7FC389}" type="presOf" srcId="{4A85E821-9209-42BA-9B1A-6268876EE269}" destId="{E05F32EC-3E13-4E0B-B53A-936A4D3F14FC}" srcOrd="0"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A85E821-9209-42BA-9B1A-6268876EE269}" type="doc">
      <dgm:prSet loTypeId="urn:microsoft.com/office/officeart/2005/8/layout/radial4" loCatId="relationship" qsTypeId="urn:microsoft.com/office/officeart/2005/8/quickstyle/simple5" qsCatId="simple" csTypeId="urn:microsoft.com/office/officeart/2005/8/colors/colorful3" csCatId="colorful" phldr="1"/>
      <dgm:spPr/>
      <dgm:t>
        <a:bodyPr/>
        <a:lstStyle/>
        <a:p>
          <a:endParaRPr lang="sv-SE"/>
        </a:p>
      </dgm:t>
    </dgm:pt>
    <dgm:pt modelId="{B9522EFC-FA9F-432D-8C12-97B16E95BAE7}">
      <dgm:prSet phldrT="[Text]"/>
      <dgm:spPr>
        <a:xfrm>
          <a:off x="2002536" y="1718268"/>
          <a:ext cx="1481328" cy="1481328"/>
        </a:xfrm>
        <a:prstGeom prst="ellipse">
          <a:avLst/>
        </a:prstGeom>
        <a:gradFill rotWithShape="0">
          <a:gsLst>
            <a:gs pos="0">
              <a:srgbClr val="C0504D">
                <a:hueOff val="0"/>
                <a:satOff val="0"/>
                <a:lumOff val="0"/>
                <a:alphaOff val="0"/>
                <a:shade val="51000"/>
                <a:satMod val="130000"/>
              </a:srgbClr>
            </a:gs>
            <a:gs pos="80000">
              <a:srgbClr val="C0504D">
                <a:hueOff val="0"/>
                <a:satOff val="0"/>
                <a:lumOff val="0"/>
                <a:alphaOff val="0"/>
                <a:shade val="93000"/>
                <a:satMod val="130000"/>
              </a:srgbClr>
            </a:gs>
            <a:gs pos="100000">
              <a:srgbClr val="C0504D">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r>
            <a:rPr lang="sv-SE">
              <a:solidFill>
                <a:sysClr val="window" lastClr="FFFFFF"/>
              </a:solidFill>
              <a:latin typeface="Calibri"/>
              <a:ea typeface="+mn-ea"/>
              <a:cs typeface="+mn-cs"/>
            </a:rPr>
            <a:t>Tolkning</a:t>
          </a:r>
        </a:p>
      </dgm:t>
    </dgm:pt>
    <dgm:pt modelId="{99A5852A-CFC0-4A36-9727-D23BE50129B0}" type="parTrans" cxnId="{093E8186-3DDA-44ED-8154-640510F2355E}">
      <dgm:prSet/>
      <dgm:spPr/>
      <dgm:t>
        <a:bodyPr/>
        <a:lstStyle/>
        <a:p>
          <a:endParaRPr lang="sv-SE"/>
        </a:p>
      </dgm:t>
    </dgm:pt>
    <dgm:pt modelId="{648F0385-CA4A-47C6-B784-03E5BB82B063}" type="sibTrans" cxnId="{093E8186-3DDA-44ED-8154-640510F2355E}">
      <dgm:prSet/>
      <dgm:spPr/>
      <dgm:t>
        <a:bodyPr/>
        <a:lstStyle/>
        <a:p>
          <a:endParaRPr lang="sv-SE"/>
        </a:p>
      </dgm:t>
    </dgm:pt>
    <dgm:pt modelId="{7EA7A7F1-E94D-4E33-BCE5-046D2637E221}">
      <dgm:prSet phldrT="[Text]"/>
      <dgm:spPr>
        <a:xfrm>
          <a:off x="1155811" y="803"/>
          <a:ext cx="1407261" cy="1125809"/>
        </a:xfrm>
        <a:prstGeom prst="roundRect">
          <a:avLst>
            <a:gd name="adj" fmla="val 10000"/>
          </a:avLst>
        </a:prstGeom>
        <a:gradFill rotWithShape="0">
          <a:gsLst>
            <a:gs pos="0">
              <a:srgbClr val="9BBB59">
                <a:hueOff val="3750088"/>
                <a:satOff val="-5627"/>
                <a:lumOff val="-915"/>
                <a:alphaOff val="0"/>
                <a:shade val="51000"/>
                <a:satMod val="130000"/>
              </a:srgbClr>
            </a:gs>
            <a:gs pos="80000">
              <a:srgbClr val="9BBB59">
                <a:hueOff val="3750088"/>
                <a:satOff val="-5627"/>
                <a:lumOff val="-915"/>
                <a:alphaOff val="0"/>
                <a:shade val="93000"/>
                <a:satMod val="130000"/>
              </a:srgbClr>
            </a:gs>
            <a:gs pos="100000">
              <a:srgbClr val="9BBB59">
                <a:hueOff val="3750088"/>
                <a:satOff val="-5627"/>
                <a:lumOff val="-915"/>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r>
            <a:rPr lang="sv-SE">
              <a:solidFill>
                <a:sysClr val="window" lastClr="FFFFFF"/>
              </a:solidFill>
              <a:latin typeface="Calibri"/>
              <a:ea typeface="+mn-ea"/>
              <a:cs typeface="+mn-cs"/>
            </a:rPr>
            <a:t>Sektorsmyndigheter</a:t>
          </a:r>
        </a:p>
      </dgm:t>
    </dgm:pt>
    <dgm:pt modelId="{DC8256B9-FF90-4E74-AC39-DA1F2093E481}" type="parTrans" cxnId="{0156FEC7-99DD-4555-8D15-1ED493A51E3C}">
      <dgm:prSet/>
      <dgm:spPr>
        <a:xfrm rot="14700000">
          <a:off x="1491012" y="930937"/>
          <a:ext cx="1276208" cy="422178"/>
        </a:xfrm>
        <a:prstGeom prst="leftArrow">
          <a:avLst>
            <a:gd name="adj1" fmla="val 60000"/>
            <a:gd name="adj2" fmla="val 50000"/>
          </a:avLst>
        </a:prstGeom>
        <a:gradFill rotWithShape="0">
          <a:gsLst>
            <a:gs pos="0">
              <a:srgbClr val="9BBB59">
                <a:hueOff val="3750088"/>
                <a:satOff val="-5627"/>
                <a:lumOff val="-915"/>
                <a:alphaOff val="0"/>
                <a:shade val="51000"/>
                <a:satMod val="130000"/>
              </a:srgbClr>
            </a:gs>
            <a:gs pos="80000">
              <a:srgbClr val="9BBB59">
                <a:hueOff val="3750088"/>
                <a:satOff val="-5627"/>
                <a:lumOff val="-915"/>
                <a:alphaOff val="0"/>
                <a:shade val="93000"/>
                <a:satMod val="130000"/>
              </a:srgbClr>
            </a:gs>
            <a:gs pos="100000">
              <a:srgbClr val="9BBB59">
                <a:hueOff val="3750088"/>
                <a:satOff val="-5627"/>
                <a:lumOff val="-915"/>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endParaRPr lang="sv-SE"/>
        </a:p>
      </dgm:t>
    </dgm:pt>
    <dgm:pt modelId="{2345A8A4-D5DB-43A2-AC90-5224F2F12CCE}" type="sibTrans" cxnId="{0156FEC7-99DD-4555-8D15-1ED493A51E3C}">
      <dgm:prSet/>
      <dgm:spPr/>
      <dgm:t>
        <a:bodyPr/>
        <a:lstStyle/>
        <a:p>
          <a:endParaRPr lang="sv-SE"/>
        </a:p>
      </dgm:t>
    </dgm:pt>
    <dgm:pt modelId="{BC3B56CD-DAEB-45FF-8589-7162B571FA8C}">
      <dgm:prSet phldrT="[Text]"/>
      <dgm:spPr>
        <a:xfrm>
          <a:off x="2923327" y="803"/>
          <a:ext cx="1407261" cy="1125809"/>
        </a:xfrm>
        <a:prstGeom prst="roundRect">
          <a:avLst>
            <a:gd name="adj" fmla="val 10000"/>
          </a:avLst>
        </a:prstGeom>
        <a:gradFill rotWithShape="0">
          <a:gsLst>
            <a:gs pos="0">
              <a:srgbClr val="9BBB59">
                <a:hueOff val="7500176"/>
                <a:satOff val="-11253"/>
                <a:lumOff val="-1830"/>
                <a:alphaOff val="0"/>
                <a:shade val="51000"/>
                <a:satMod val="130000"/>
              </a:srgbClr>
            </a:gs>
            <a:gs pos="80000">
              <a:srgbClr val="9BBB59">
                <a:hueOff val="7500176"/>
                <a:satOff val="-11253"/>
                <a:lumOff val="-1830"/>
                <a:alphaOff val="0"/>
                <a:shade val="93000"/>
                <a:satMod val="130000"/>
              </a:srgbClr>
            </a:gs>
            <a:gs pos="100000">
              <a:srgbClr val="9BBB59">
                <a:hueOff val="7500176"/>
                <a:satOff val="-11253"/>
                <a:lumOff val="-183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r>
            <a:rPr lang="sv-SE">
              <a:solidFill>
                <a:sysClr val="window" lastClr="FFFFFF"/>
              </a:solidFill>
              <a:latin typeface="Calibri"/>
              <a:ea typeface="+mn-ea"/>
              <a:cs typeface="+mn-cs"/>
            </a:rPr>
            <a:t>Intresseorganisationer</a:t>
          </a:r>
        </a:p>
      </dgm:t>
    </dgm:pt>
    <dgm:pt modelId="{5282ED20-94E2-4AB7-870D-C80FDC5715D2}" type="parTrans" cxnId="{D9926EFD-B957-41D5-AA7B-C86F7A0A98BF}">
      <dgm:prSet/>
      <dgm:spPr>
        <a:xfrm rot="17700000">
          <a:off x="2719178" y="930937"/>
          <a:ext cx="1276208" cy="422178"/>
        </a:xfrm>
        <a:prstGeom prst="leftArrow">
          <a:avLst>
            <a:gd name="adj1" fmla="val 60000"/>
            <a:gd name="adj2" fmla="val 50000"/>
          </a:avLst>
        </a:prstGeom>
        <a:gradFill rotWithShape="0">
          <a:gsLst>
            <a:gs pos="0">
              <a:srgbClr val="9BBB59">
                <a:hueOff val="7500176"/>
                <a:satOff val="-11253"/>
                <a:lumOff val="-1830"/>
                <a:alphaOff val="0"/>
                <a:shade val="51000"/>
                <a:satMod val="130000"/>
              </a:srgbClr>
            </a:gs>
            <a:gs pos="80000">
              <a:srgbClr val="9BBB59">
                <a:hueOff val="7500176"/>
                <a:satOff val="-11253"/>
                <a:lumOff val="-1830"/>
                <a:alphaOff val="0"/>
                <a:shade val="93000"/>
                <a:satMod val="130000"/>
              </a:srgbClr>
            </a:gs>
            <a:gs pos="100000">
              <a:srgbClr val="9BBB59">
                <a:hueOff val="7500176"/>
                <a:satOff val="-11253"/>
                <a:lumOff val="-183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endParaRPr lang="sv-SE"/>
        </a:p>
      </dgm:t>
    </dgm:pt>
    <dgm:pt modelId="{7F91C951-4A26-41F6-801B-2F3A2F2DCDEB}" type="sibTrans" cxnId="{D9926EFD-B957-41D5-AA7B-C86F7A0A98BF}">
      <dgm:prSet/>
      <dgm:spPr/>
      <dgm:t>
        <a:bodyPr/>
        <a:lstStyle/>
        <a:p>
          <a:endParaRPr lang="sv-SE"/>
        </a:p>
      </dgm:t>
    </dgm:pt>
    <dgm:pt modelId="{871B4970-1F4C-4C07-94C9-29A5B5F84AD4}">
      <dgm:prSet phldrT="[Text]"/>
      <dgm:spPr>
        <a:xfrm>
          <a:off x="19673" y="1354798"/>
          <a:ext cx="1407261" cy="1125809"/>
        </a:xfrm>
        <a:prstGeom prst="roundRect">
          <a:avLst>
            <a:gd name="adj" fmla="val 10000"/>
          </a:avLst>
        </a:prstGeom>
        <a:gradFill rotWithShape="0">
          <a:gsLst>
            <a:gs pos="0">
              <a:srgbClr val="9BBB59">
                <a:hueOff val="0"/>
                <a:satOff val="0"/>
                <a:lumOff val="0"/>
                <a:alphaOff val="0"/>
                <a:shade val="51000"/>
                <a:satMod val="130000"/>
              </a:srgbClr>
            </a:gs>
            <a:gs pos="80000">
              <a:srgbClr val="9BBB59">
                <a:hueOff val="0"/>
                <a:satOff val="0"/>
                <a:lumOff val="0"/>
                <a:alphaOff val="0"/>
                <a:shade val="93000"/>
                <a:satMod val="130000"/>
              </a:srgbClr>
            </a:gs>
            <a:gs pos="100000">
              <a:srgbClr val="9BBB59">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r>
            <a:rPr lang="sv-SE">
              <a:solidFill>
                <a:sysClr val="window" lastClr="FFFFFF"/>
              </a:solidFill>
              <a:latin typeface="Calibri"/>
              <a:ea typeface="+mn-ea"/>
              <a:cs typeface="+mn-cs"/>
            </a:rPr>
            <a:t>Länsstyrelsen</a:t>
          </a:r>
        </a:p>
      </dgm:t>
    </dgm:pt>
    <dgm:pt modelId="{805AE76B-6482-4B7E-AB3E-4F542945A0BF}" type="sibTrans" cxnId="{1A49B13C-4279-4D81-8431-0023459D3F53}">
      <dgm:prSet/>
      <dgm:spPr/>
      <dgm:t>
        <a:bodyPr/>
        <a:lstStyle/>
        <a:p>
          <a:endParaRPr lang="sv-SE"/>
        </a:p>
      </dgm:t>
    </dgm:pt>
    <dgm:pt modelId="{60B1FDD5-ADFB-4275-B69B-9741E78D95B2}" type="parTrans" cxnId="{1A49B13C-4279-4D81-8431-0023459D3F53}">
      <dgm:prSet/>
      <dgm:spPr>
        <a:xfrm rot="11700000">
          <a:off x="701561" y="1871767"/>
          <a:ext cx="1276208" cy="422178"/>
        </a:xfrm>
        <a:prstGeom prst="leftArrow">
          <a:avLst>
            <a:gd name="adj1" fmla="val 60000"/>
            <a:gd name="adj2" fmla="val 50000"/>
          </a:avLst>
        </a:prstGeom>
        <a:gradFill rotWithShape="0">
          <a:gsLst>
            <a:gs pos="0">
              <a:srgbClr val="9BBB59">
                <a:hueOff val="0"/>
                <a:satOff val="0"/>
                <a:lumOff val="0"/>
                <a:alphaOff val="0"/>
                <a:shade val="51000"/>
                <a:satMod val="130000"/>
              </a:srgbClr>
            </a:gs>
            <a:gs pos="80000">
              <a:srgbClr val="9BBB59">
                <a:hueOff val="0"/>
                <a:satOff val="0"/>
                <a:lumOff val="0"/>
                <a:alphaOff val="0"/>
                <a:shade val="93000"/>
                <a:satMod val="130000"/>
              </a:srgbClr>
            </a:gs>
            <a:gs pos="100000">
              <a:srgbClr val="9BBB59">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endParaRPr lang="sv-SE"/>
        </a:p>
      </dgm:t>
    </dgm:pt>
    <dgm:pt modelId="{2378BA7D-0271-48C0-BE6B-FF89DBCA8B3B}">
      <dgm:prSet/>
      <dgm:spPr>
        <a:xfrm>
          <a:off x="4059464" y="1354798"/>
          <a:ext cx="1407261" cy="1125809"/>
        </a:xfrm>
        <a:prstGeom prst="roundRect">
          <a:avLst>
            <a:gd name="adj" fmla="val 10000"/>
          </a:avLst>
        </a:prstGeom>
        <a:gradFill rotWithShape="0">
          <a:gsLst>
            <a:gs pos="0">
              <a:srgbClr val="9BBB59">
                <a:hueOff val="11250264"/>
                <a:satOff val="-16880"/>
                <a:lumOff val="-2745"/>
                <a:alphaOff val="0"/>
                <a:shade val="51000"/>
                <a:satMod val="130000"/>
              </a:srgbClr>
            </a:gs>
            <a:gs pos="80000">
              <a:srgbClr val="9BBB59">
                <a:hueOff val="11250264"/>
                <a:satOff val="-16880"/>
                <a:lumOff val="-2745"/>
                <a:alphaOff val="0"/>
                <a:shade val="93000"/>
                <a:satMod val="130000"/>
              </a:srgbClr>
            </a:gs>
            <a:gs pos="100000">
              <a:srgbClr val="9BBB59">
                <a:hueOff val="11250264"/>
                <a:satOff val="-16880"/>
                <a:lumOff val="-2745"/>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r>
            <a:rPr lang="sv-SE">
              <a:solidFill>
                <a:sysClr val="window" lastClr="FFFFFF"/>
              </a:solidFill>
              <a:latin typeface="Calibri"/>
              <a:ea typeface="+mn-ea"/>
              <a:cs typeface="+mn-cs"/>
            </a:rPr>
            <a:t>Kommunen</a:t>
          </a:r>
        </a:p>
      </dgm:t>
    </dgm:pt>
    <dgm:pt modelId="{002CC42D-835F-44E5-BCAE-55019F06537F}" type="parTrans" cxnId="{73E88300-006F-41C4-A2E1-146F9224B403}">
      <dgm:prSet/>
      <dgm:spPr>
        <a:xfrm rot="20700000">
          <a:off x="3508629" y="1871767"/>
          <a:ext cx="1276208" cy="422178"/>
        </a:xfrm>
        <a:prstGeom prst="leftArrow">
          <a:avLst>
            <a:gd name="adj1" fmla="val 60000"/>
            <a:gd name="adj2" fmla="val 50000"/>
          </a:avLst>
        </a:prstGeom>
        <a:gradFill rotWithShape="0">
          <a:gsLst>
            <a:gs pos="0">
              <a:srgbClr val="9BBB59">
                <a:hueOff val="11250264"/>
                <a:satOff val="-16880"/>
                <a:lumOff val="-2745"/>
                <a:alphaOff val="0"/>
                <a:shade val="51000"/>
                <a:satMod val="130000"/>
              </a:srgbClr>
            </a:gs>
            <a:gs pos="80000">
              <a:srgbClr val="9BBB59">
                <a:hueOff val="11250264"/>
                <a:satOff val="-16880"/>
                <a:lumOff val="-2745"/>
                <a:alphaOff val="0"/>
                <a:shade val="93000"/>
                <a:satMod val="130000"/>
              </a:srgbClr>
            </a:gs>
            <a:gs pos="100000">
              <a:srgbClr val="9BBB59">
                <a:hueOff val="11250264"/>
                <a:satOff val="-16880"/>
                <a:lumOff val="-2745"/>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endParaRPr lang="sv-SE"/>
        </a:p>
      </dgm:t>
    </dgm:pt>
    <dgm:pt modelId="{1F6CE368-EE63-45E7-AC95-051D5F146D81}" type="sibTrans" cxnId="{73E88300-006F-41C4-A2E1-146F9224B403}">
      <dgm:prSet/>
      <dgm:spPr/>
      <dgm:t>
        <a:bodyPr/>
        <a:lstStyle/>
        <a:p>
          <a:endParaRPr lang="sv-SE"/>
        </a:p>
      </dgm:t>
    </dgm:pt>
    <dgm:pt modelId="{E05F32EC-3E13-4E0B-B53A-936A4D3F14FC}" type="pres">
      <dgm:prSet presAssocID="{4A85E821-9209-42BA-9B1A-6268876EE269}" presName="cycle" presStyleCnt="0">
        <dgm:presLayoutVars>
          <dgm:chMax val="1"/>
          <dgm:dir/>
          <dgm:animLvl val="ctr"/>
          <dgm:resizeHandles val="exact"/>
        </dgm:presLayoutVars>
      </dgm:prSet>
      <dgm:spPr/>
      <dgm:t>
        <a:bodyPr/>
        <a:lstStyle/>
        <a:p>
          <a:endParaRPr lang="sv-SE"/>
        </a:p>
      </dgm:t>
    </dgm:pt>
    <dgm:pt modelId="{767F4303-0EBD-4C3A-A0F3-181EF9456FEC}" type="pres">
      <dgm:prSet presAssocID="{B9522EFC-FA9F-432D-8C12-97B16E95BAE7}" presName="centerShape" presStyleLbl="node0" presStyleIdx="0" presStyleCnt="1"/>
      <dgm:spPr/>
      <dgm:t>
        <a:bodyPr/>
        <a:lstStyle/>
        <a:p>
          <a:endParaRPr lang="sv-SE"/>
        </a:p>
      </dgm:t>
    </dgm:pt>
    <dgm:pt modelId="{8BC57D49-2FF5-4A96-8521-277884E5F6CA}" type="pres">
      <dgm:prSet presAssocID="{60B1FDD5-ADFB-4275-B69B-9741E78D95B2}" presName="parTrans" presStyleLbl="bgSibTrans2D1" presStyleIdx="0" presStyleCnt="4"/>
      <dgm:spPr/>
      <dgm:t>
        <a:bodyPr/>
        <a:lstStyle/>
        <a:p>
          <a:endParaRPr lang="sv-SE"/>
        </a:p>
      </dgm:t>
    </dgm:pt>
    <dgm:pt modelId="{3C40C38A-9444-4F81-84F3-C711BB6394FC}" type="pres">
      <dgm:prSet presAssocID="{871B4970-1F4C-4C07-94C9-29A5B5F84AD4}" presName="node" presStyleLbl="node1" presStyleIdx="0" presStyleCnt="4">
        <dgm:presLayoutVars>
          <dgm:bulletEnabled val="1"/>
        </dgm:presLayoutVars>
      </dgm:prSet>
      <dgm:spPr/>
      <dgm:t>
        <a:bodyPr/>
        <a:lstStyle/>
        <a:p>
          <a:endParaRPr lang="sv-SE"/>
        </a:p>
      </dgm:t>
    </dgm:pt>
    <dgm:pt modelId="{84385E60-A75B-4956-93EE-FA381136206C}" type="pres">
      <dgm:prSet presAssocID="{DC8256B9-FF90-4E74-AC39-DA1F2093E481}" presName="parTrans" presStyleLbl="bgSibTrans2D1" presStyleIdx="1" presStyleCnt="4"/>
      <dgm:spPr/>
      <dgm:t>
        <a:bodyPr/>
        <a:lstStyle/>
        <a:p>
          <a:endParaRPr lang="sv-SE"/>
        </a:p>
      </dgm:t>
    </dgm:pt>
    <dgm:pt modelId="{C4E8349D-725B-4016-8C99-AE562BC301E8}" type="pres">
      <dgm:prSet presAssocID="{7EA7A7F1-E94D-4E33-BCE5-046D2637E221}" presName="node" presStyleLbl="node1" presStyleIdx="1" presStyleCnt="4">
        <dgm:presLayoutVars>
          <dgm:bulletEnabled val="1"/>
        </dgm:presLayoutVars>
      </dgm:prSet>
      <dgm:spPr/>
      <dgm:t>
        <a:bodyPr/>
        <a:lstStyle/>
        <a:p>
          <a:endParaRPr lang="sv-SE"/>
        </a:p>
      </dgm:t>
    </dgm:pt>
    <dgm:pt modelId="{70B4E608-0401-4AAB-B0F2-B940D713E28A}" type="pres">
      <dgm:prSet presAssocID="{5282ED20-94E2-4AB7-870D-C80FDC5715D2}" presName="parTrans" presStyleLbl="bgSibTrans2D1" presStyleIdx="2" presStyleCnt="4"/>
      <dgm:spPr/>
      <dgm:t>
        <a:bodyPr/>
        <a:lstStyle/>
        <a:p>
          <a:endParaRPr lang="sv-SE"/>
        </a:p>
      </dgm:t>
    </dgm:pt>
    <dgm:pt modelId="{D21EBCEB-73E0-458C-9C6C-F1BB86EDC837}" type="pres">
      <dgm:prSet presAssocID="{BC3B56CD-DAEB-45FF-8589-7162B571FA8C}" presName="node" presStyleLbl="node1" presStyleIdx="2" presStyleCnt="4">
        <dgm:presLayoutVars>
          <dgm:bulletEnabled val="1"/>
        </dgm:presLayoutVars>
      </dgm:prSet>
      <dgm:spPr/>
      <dgm:t>
        <a:bodyPr/>
        <a:lstStyle/>
        <a:p>
          <a:endParaRPr lang="sv-SE"/>
        </a:p>
      </dgm:t>
    </dgm:pt>
    <dgm:pt modelId="{F69DAD37-B95E-42FA-BE99-F84C8349E0E7}" type="pres">
      <dgm:prSet presAssocID="{002CC42D-835F-44E5-BCAE-55019F06537F}" presName="parTrans" presStyleLbl="bgSibTrans2D1" presStyleIdx="3" presStyleCnt="4"/>
      <dgm:spPr/>
      <dgm:t>
        <a:bodyPr/>
        <a:lstStyle/>
        <a:p>
          <a:endParaRPr lang="sv-SE"/>
        </a:p>
      </dgm:t>
    </dgm:pt>
    <dgm:pt modelId="{B2BADBB5-6477-4E82-9379-58183592A820}" type="pres">
      <dgm:prSet presAssocID="{2378BA7D-0271-48C0-BE6B-FF89DBCA8B3B}" presName="node" presStyleLbl="node1" presStyleIdx="3" presStyleCnt="4">
        <dgm:presLayoutVars>
          <dgm:bulletEnabled val="1"/>
        </dgm:presLayoutVars>
      </dgm:prSet>
      <dgm:spPr/>
      <dgm:t>
        <a:bodyPr/>
        <a:lstStyle/>
        <a:p>
          <a:endParaRPr lang="sv-SE"/>
        </a:p>
      </dgm:t>
    </dgm:pt>
  </dgm:ptLst>
  <dgm:cxnLst>
    <dgm:cxn modelId="{34D3A8A8-5D9A-4C2E-957C-D1C003474CC7}" type="presOf" srcId="{002CC42D-835F-44E5-BCAE-55019F06537F}" destId="{F69DAD37-B95E-42FA-BE99-F84C8349E0E7}" srcOrd="0" destOrd="0" presId="urn:microsoft.com/office/officeart/2005/8/layout/radial4"/>
    <dgm:cxn modelId="{07AA194A-600A-441D-8DCA-68D8165030AE}" type="presOf" srcId="{5282ED20-94E2-4AB7-870D-C80FDC5715D2}" destId="{70B4E608-0401-4AAB-B0F2-B940D713E28A}" srcOrd="0" destOrd="0" presId="urn:microsoft.com/office/officeart/2005/8/layout/radial4"/>
    <dgm:cxn modelId="{73E88300-006F-41C4-A2E1-146F9224B403}" srcId="{B9522EFC-FA9F-432D-8C12-97B16E95BAE7}" destId="{2378BA7D-0271-48C0-BE6B-FF89DBCA8B3B}" srcOrd="3" destOrd="0" parTransId="{002CC42D-835F-44E5-BCAE-55019F06537F}" sibTransId="{1F6CE368-EE63-45E7-AC95-051D5F146D81}"/>
    <dgm:cxn modelId="{1A49B13C-4279-4D81-8431-0023459D3F53}" srcId="{B9522EFC-FA9F-432D-8C12-97B16E95BAE7}" destId="{871B4970-1F4C-4C07-94C9-29A5B5F84AD4}" srcOrd="0" destOrd="0" parTransId="{60B1FDD5-ADFB-4275-B69B-9741E78D95B2}" sibTransId="{805AE76B-6482-4B7E-AB3E-4F542945A0BF}"/>
    <dgm:cxn modelId="{093E8186-3DDA-44ED-8154-640510F2355E}" srcId="{4A85E821-9209-42BA-9B1A-6268876EE269}" destId="{B9522EFC-FA9F-432D-8C12-97B16E95BAE7}" srcOrd="0" destOrd="0" parTransId="{99A5852A-CFC0-4A36-9727-D23BE50129B0}" sibTransId="{648F0385-CA4A-47C6-B784-03E5BB82B063}"/>
    <dgm:cxn modelId="{8BC319DB-A786-4318-AE1D-9F8B92F80050}" type="presOf" srcId="{2378BA7D-0271-48C0-BE6B-FF89DBCA8B3B}" destId="{B2BADBB5-6477-4E82-9379-58183592A820}" srcOrd="0" destOrd="0" presId="urn:microsoft.com/office/officeart/2005/8/layout/radial4"/>
    <dgm:cxn modelId="{931AFED6-A6B9-4298-8EAD-B2BE5A87ED0E}" type="presOf" srcId="{DC8256B9-FF90-4E74-AC39-DA1F2093E481}" destId="{84385E60-A75B-4956-93EE-FA381136206C}" srcOrd="0" destOrd="0" presId="urn:microsoft.com/office/officeart/2005/8/layout/radial4"/>
    <dgm:cxn modelId="{DBC2D075-FE47-43F5-884E-AFF666A67F04}" type="presOf" srcId="{7EA7A7F1-E94D-4E33-BCE5-046D2637E221}" destId="{C4E8349D-725B-4016-8C99-AE562BC301E8}" srcOrd="0" destOrd="0" presId="urn:microsoft.com/office/officeart/2005/8/layout/radial4"/>
    <dgm:cxn modelId="{374FD7E6-64E8-487D-BA3B-70F3373773FE}" type="presOf" srcId="{871B4970-1F4C-4C07-94C9-29A5B5F84AD4}" destId="{3C40C38A-9444-4F81-84F3-C711BB6394FC}" srcOrd="0" destOrd="0" presId="urn:microsoft.com/office/officeart/2005/8/layout/radial4"/>
    <dgm:cxn modelId="{F9880EFC-1E9E-4C15-8E6D-C0694149A656}" type="presOf" srcId="{4A85E821-9209-42BA-9B1A-6268876EE269}" destId="{E05F32EC-3E13-4E0B-B53A-936A4D3F14FC}" srcOrd="0" destOrd="0" presId="urn:microsoft.com/office/officeart/2005/8/layout/radial4"/>
    <dgm:cxn modelId="{04C20FD8-EC68-4687-AF0C-F6F341C42878}" type="presOf" srcId="{B9522EFC-FA9F-432D-8C12-97B16E95BAE7}" destId="{767F4303-0EBD-4C3A-A0F3-181EF9456FEC}" srcOrd="0" destOrd="0" presId="urn:microsoft.com/office/officeart/2005/8/layout/radial4"/>
    <dgm:cxn modelId="{0156FEC7-99DD-4555-8D15-1ED493A51E3C}" srcId="{B9522EFC-FA9F-432D-8C12-97B16E95BAE7}" destId="{7EA7A7F1-E94D-4E33-BCE5-046D2637E221}" srcOrd="1" destOrd="0" parTransId="{DC8256B9-FF90-4E74-AC39-DA1F2093E481}" sibTransId="{2345A8A4-D5DB-43A2-AC90-5224F2F12CCE}"/>
    <dgm:cxn modelId="{A8B83262-E053-4F79-A0E4-7F4CC254D674}" type="presOf" srcId="{BC3B56CD-DAEB-45FF-8589-7162B571FA8C}" destId="{D21EBCEB-73E0-458C-9C6C-F1BB86EDC837}" srcOrd="0" destOrd="0" presId="urn:microsoft.com/office/officeart/2005/8/layout/radial4"/>
    <dgm:cxn modelId="{E100E694-AD71-4C88-ABD7-912ABEBC2528}" type="presOf" srcId="{60B1FDD5-ADFB-4275-B69B-9741E78D95B2}" destId="{8BC57D49-2FF5-4A96-8521-277884E5F6CA}" srcOrd="0" destOrd="0" presId="urn:microsoft.com/office/officeart/2005/8/layout/radial4"/>
    <dgm:cxn modelId="{D9926EFD-B957-41D5-AA7B-C86F7A0A98BF}" srcId="{B9522EFC-FA9F-432D-8C12-97B16E95BAE7}" destId="{BC3B56CD-DAEB-45FF-8589-7162B571FA8C}" srcOrd="2" destOrd="0" parTransId="{5282ED20-94E2-4AB7-870D-C80FDC5715D2}" sibTransId="{7F91C951-4A26-41F6-801B-2F3A2F2DCDEB}"/>
    <dgm:cxn modelId="{E598CE34-3ED5-44E4-8FE5-C9E0894CD83C}" type="presParOf" srcId="{E05F32EC-3E13-4E0B-B53A-936A4D3F14FC}" destId="{767F4303-0EBD-4C3A-A0F3-181EF9456FEC}" srcOrd="0" destOrd="0" presId="urn:microsoft.com/office/officeart/2005/8/layout/radial4"/>
    <dgm:cxn modelId="{833A57F7-360A-4BAB-88A4-64372C8B3E33}" type="presParOf" srcId="{E05F32EC-3E13-4E0B-B53A-936A4D3F14FC}" destId="{8BC57D49-2FF5-4A96-8521-277884E5F6CA}" srcOrd="1" destOrd="0" presId="urn:microsoft.com/office/officeart/2005/8/layout/radial4"/>
    <dgm:cxn modelId="{268F9B41-23D3-4AAC-AE0A-5803EAD38168}" type="presParOf" srcId="{E05F32EC-3E13-4E0B-B53A-936A4D3F14FC}" destId="{3C40C38A-9444-4F81-84F3-C711BB6394FC}" srcOrd="2" destOrd="0" presId="urn:microsoft.com/office/officeart/2005/8/layout/radial4"/>
    <dgm:cxn modelId="{CF928682-0D97-442C-89E8-4352A2B0CCD0}" type="presParOf" srcId="{E05F32EC-3E13-4E0B-B53A-936A4D3F14FC}" destId="{84385E60-A75B-4956-93EE-FA381136206C}" srcOrd="3" destOrd="0" presId="urn:microsoft.com/office/officeart/2005/8/layout/radial4"/>
    <dgm:cxn modelId="{0B5B4B2F-01B8-4AFD-9008-6967EAE8AE55}" type="presParOf" srcId="{E05F32EC-3E13-4E0B-B53A-936A4D3F14FC}" destId="{C4E8349D-725B-4016-8C99-AE562BC301E8}" srcOrd="4" destOrd="0" presId="urn:microsoft.com/office/officeart/2005/8/layout/radial4"/>
    <dgm:cxn modelId="{2D880A0F-57A8-4511-9D68-ECDD61085522}" type="presParOf" srcId="{E05F32EC-3E13-4E0B-B53A-936A4D3F14FC}" destId="{70B4E608-0401-4AAB-B0F2-B940D713E28A}" srcOrd="5" destOrd="0" presId="urn:microsoft.com/office/officeart/2005/8/layout/radial4"/>
    <dgm:cxn modelId="{37E0F1B9-488B-4C11-95F0-4105CD1186AE}" type="presParOf" srcId="{E05F32EC-3E13-4E0B-B53A-936A4D3F14FC}" destId="{D21EBCEB-73E0-458C-9C6C-F1BB86EDC837}" srcOrd="6" destOrd="0" presId="urn:microsoft.com/office/officeart/2005/8/layout/radial4"/>
    <dgm:cxn modelId="{61091DBA-5881-458D-8DB3-5D8D44FF166A}" type="presParOf" srcId="{E05F32EC-3E13-4E0B-B53A-936A4D3F14FC}" destId="{F69DAD37-B95E-42FA-BE99-F84C8349E0E7}" srcOrd="7" destOrd="0" presId="urn:microsoft.com/office/officeart/2005/8/layout/radial4"/>
    <dgm:cxn modelId="{E08B95EE-B657-444B-BC72-079E16D86002}" type="presParOf" srcId="{E05F32EC-3E13-4E0B-B53A-936A4D3F14FC}" destId="{B2BADBB5-6477-4E82-9379-58183592A820}" srcOrd="8" destOrd="0" presId="urn:microsoft.com/office/officeart/2005/8/layout/radial4"/>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060D165-F0F1-400E-A7C5-04CB06D9D2E4}" type="doc">
      <dgm:prSet loTypeId="urn:microsoft.com/office/officeart/2005/8/layout/radial3" loCatId="relationship" qsTypeId="urn:microsoft.com/office/officeart/2005/8/quickstyle/simple5" qsCatId="simple" csTypeId="urn:microsoft.com/office/officeart/2005/8/colors/colorful5" csCatId="colorful" phldr="1"/>
      <dgm:spPr/>
      <dgm:t>
        <a:bodyPr/>
        <a:lstStyle/>
        <a:p>
          <a:endParaRPr lang="sv-SE"/>
        </a:p>
      </dgm:t>
    </dgm:pt>
    <dgm:pt modelId="{04CE8385-5051-4DF4-A865-7337D995E48D}">
      <dgm:prSet phldrT="[Text]"/>
      <dgm:spPr>
        <a:xfrm>
          <a:off x="2490849" y="936687"/>
          <a:ext cx="2333500" cy="2333500"/>
        </a:xfrm>
        <a:prstGeom prst="ellipse">
          <a:avLst/>
        </a:prstGeom>
        <a:gradFill rotWithShape="0">
          <a:gsLst>
            <a:gs pos="0">
              <a:srgbClr val="4BACC6">
                <a:alpha val="50000"/>
                <a:hueOff val="0"/>
                <a:satOff val="0"/>
                <a:lumOff val="0"/>
                <a:alphaOff val="0"/>
                <a:shade val="51000"/>
                <a:satMod val="130000"/>
              </a:srgbClr>
            </a:gs>
            <a:gs pos="80000">
              <a:srgbClr val="4BACC6">
                <a:alpha val="50000"/>
                <a:hueOff val="0"/>
                <a:satOff val="0"/>
                <a:lumOff val="0"/>
                <a:alphaOff val="0"/>
                <a:shade val="93000"/>
                <a:satMod val="130000"/>
              </a:srgbClr>
            </a:gs>
            <a:gs pos="100000">
              <a:srgbClr val="4BACC6">
                <a:alpha val="50000"/>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r>
            <a:rPr lang="sv-SE" dirty="0">
              <a:solidFill>
                <a:sysClr val="windowText" lastClr="000000"/>
              </a:solidFill>
              <a:latin typeface="Calibri"/>
              <a:ea typeface="+mn-ea"/>
              <a:cs typeface="+mn-cs"/>
            </a:rPr>
            <a:t>Hållbar utveckling</a:t>
          </a:r>
        </a:p>
      </dgm:t>
    </dgm:pt>
    <dgm:pt modelId="{1C700E62-34B5-4FC8-ABFC-3BF4CC468857}" type="parTrans" cxnId="{E057F256-3325-4372-922A-82E52C7CFBF3}">
      <dgm:prSet/>
      <dgm:spPr/>
      <dgm:t>
        <a:bodyPr/>
        <a:lstStyle/>
        <a:p>
          <a:endParaRPr lang="sv-SE"/>
        </a:p>
      </dgm:t>
    </dgm:pt>
    <dgm:pt modelId="{6B8F169B-D353-45B0-8CCE-DB9535C3B6DE}" type="sibTrans" cxnId="{E057F256-3325-4372-922A-82E52C7CFBF3}">
      <dgm:prSet/>
      <dgm:spPr/>
      <dgm:t>
        <a:bodyPr/>
        <a:lstStyle/>
        <a:p>
          <a:endParaRPr lang="sv-SE"/>
        </a:p>
      </dgm:t>
    </dgm:pt>
    <dgm:pt modelId="{8E9960CB-1D81-4723-9A50-818115A3952D}">
      <dgm:prSet phldrT="[Text]"/>
      <dgm:spPr>
        <a:xfrm>
          <a:off x="3074224" y="416"/>
          <a:ext cx="1166750" cy="1166750"/>
        </a:xfrm>
        <a:prstGeom prst="ellipse">
          <a:avLst/>
        </a:prstGeom>
        <a:gradFill rotWithShape="0">
          <a:gsLst>
            <a:gs pos="0">
              <a:srgbClr val="4BACC6">
                <a:alpha val="50000"/>
                <a:hueOff val="-2483469"/>
                <a:satOff val="9953"/>
                <a:lumOff val="2157"/>
                <a:alphaOff val="0"/>
                <a:shade val="51000"/>
                <a:satMod val="130000"/>
              </a:srgbClr>
            </a:gs>
            <a:gs pos="80000">
              <a:srgbClr val="4BACC6">
                <a:alpha val="50000"/>
                <a:hueOff val="-2483469"/>
                <a:satOff val="9953"/>
                <a:lumOff val="2157"/>
                <a:alphaOff val="0"/>
                <a:shade val="93000"/>
                <a:satMod val="130000"/>
              </a:srgbClr>
            </a:gs>
            <a:gs pos="100000">
              <a:srgbClr val="4BACC6">
                <a:alpha val="50000"/>
                <a:hueOff val="-2483469"/>
                <a:satOff val="9953"/>
                <a:lumOff val="2157"/>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r>
            <a:rPr lang="sv-SE" dirty="0">
              <a:solidFill>
                <a:sysClr val="windowText" lastClr="000000"/>
              </a:solidFill>
              <a:latin typeface="Calibri"/>
              <a:ea typeface="+mn-ea"/>
              <a:cs typeface="+mn-cs"/>
            </a:rPr>
            <a:t>Natur- och kulturmiljöer </a:t>
          </a:r>
          <a:r>
            <a:rPr lang="sv-SE" dirty="0" smtClean="0">
              <a:solidFill>
                <a:sysClr val="windowText" lastClr="000000"/>
              </a:solidFill>
              <a:latin typeface="Calibri"/>
              <a:ea typeface="+mn-ea"/>
              <a:cs typeface="+mn-cs"/>
            </a:rPr>
            <a:t>= tillgångar</a:t>
          </a:r>
          <a:endParaRPr lang="sv-SE" dirty="0">
            <a:solidFill>
              <a:sysClr val="windowText" lastClr="000000"/>
            </a:solidFill>
            <a:latin typeface="Calibri"/>
            <a:ea typeface="+mn-ea"/>
            <a:cs typeface="+mn-cs"/>
          </a:endParaRPr>
        </a:p>
      </dgm:t>
    </dgm:pt>
    <dgm:pt modelId="{429F0A4C-CA0F-413B-9097-8FD3773B4797}" type="parTrans" cxnId="{99DE3C74-FDDC-473F-8C1D-11E7DEF12ECE}">
      <dgm:prSet/>
      <dgm:spPr/>
      <dgm:t>
        <a:bodyPr/>
        <a:lstStyle/>
        <a:p>
          <a:endParaRPr lang="sv-SE"/>
        </a:p>
      </dgm:t>
    </dgm:pt>
    <dgm:pt modelId="{46674F5C-844E-41DA-9382-DDD093B36091}" type="sibTrans" cxnId="{99DE3C74-FDDC-473F-8C1D-11E7DEF12ECE}">
      <dgm:prSet/>
      <dgm:spPr/>
      <dgm:t>
        <a:bodyPr/>
        <a:lstStyle/>
        <a:p>
          <a:endParaRPr lang="sv-SE"/>
        </a:p>
      </dgm:t>
    </dgm:pt>
    <dgm:pt modelId="{C5CAC9FB-91BC-40A9-8C02-6E2AF2D9AACD}">
      <dgm:prSet phldrT="[Text]"/>
      <dgm:spPr>
        <a:xfrm>
          <a:off x="3074224" y="3039707"/>
          <a:ext cx="1166750" cy="1166750"/>
        </a:xfrm>
        <a:prstGeom prst="ellipse">
          <a:avLst/>
        </a:prstGeom>
        <a:gradFill rotWithShape="0">
          <a:gsLst>
            <a:gs pos="0">
              <a:srgbClr val="4BACC6">
                <a:alpha val="50000"/>
                <a:hueOff val="-7450407"/>
                <a:satOff val="29858"/>
                <a:lumOff val="6471"/>
                <a:alphaOff val="0"/>
                <a:shade val="51000"/>
                <a:satMod val="130000"/>
              </a:srgbClr>
            </a:gs>
            <a:gs pos="80000">
              <a:srgbClr val="4BACC6">
                <a:alpha val="50000"/>
                <a:hueOff val="-7450407"/>
                <a:satOff val="29858"/>
                <a:lumOff val="6471"/>
                <a:alphaOff val="0"/>
                <a:shade val="93000"/>
                <a:satMod val="130000"/>
              </a:srgbClr>
            </a:gs>
            <a:gs pos="100000">
              <a:srgbClr val="4BACC6">
                <a:alpha val="50000"/>
                <a:hueOff val="-7450407"/>
                <a:satOff val="29858"/>
                <a:lumOff val="6471"/>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r>
            <a:rPr lang="sv-SE">
              <a:solidFill>
                <a:sysClr val="windowText" lastClr="000000"/>
              </a:solidFill>
              <a:latin typeface="Calibri"/>
              <a:ea typeface="+mn-ea"/>
              <a:cs typeface="+mn-cs"/>
            </a:rPr>
            <a:t>Jämlikhet, jämställdhet, integration</a:t>
          </a:r>
        </a:p>
      </dgm:t>
    </dgm:pt>
    <dgm:pt modelId="{1F51BB46-B920-4844-A396-AE25B64AC495}" type="parTrans" cxnId="{6E3E46FE-FEFF-4F70-8B8B-B6BD13540DCC}">
      <dgm:prSet/>
      <dgm:spPr/>
      <dgm:t>
        <a:bodyPr/>
        <a:lstStyle/>
        <a:p>
          <a:endParaRPr lang="sv-SE"/>
        </a:p>
      </dgm:t>
    </dgm:pt>
    <dgm:pt modelId="{44891974-E37E-4115-B52F-17B50B1AF73E}" type="sibTrans" cxnId="{6E3E46FE-FEFF-4F70-8B8B-B6BD13540DCC}">
      <dgm:prSet/>
      <dgm:spPr/>
      <dgm:t>
        <a:bodyPr/>
        <a:lstStyle/>
        <a:p>
          <a:endParaRPr lang="sv-SE"/>
        </a:p>
      </dgm:t>
    </dgm:pt>
    <dgm:pt modelId="{B767CEB8-BECC-4EA1-A76F-62156C3C4E70}">
      <dgm:prSet phldrT="[Text]"/>
      <dgm:spPr>
        <a:xfrm>
          <a:off x="1554579" y="1520062"/>
          <a:ext cx="1166750" cy="1166750"/>
        </a:xfrm>
        <a:prstGeom prst="ellipse">
          <a:avLst/>
        </a:prstGeom>
        <a:gradFill rotWithShape="0">
          <a:gsLst>
            <a:gs pos="0">
              <a:srgbClr val="4BACC6">
                <a:alpha val="50000"/>
                <a:hueOff val="-9933876"/>
                <a:satOff val="39811"/>
                <a:lumOff val="8628"/>
                <a:alphaOff val="0"/>
                <a:shade val="51000"/>
                <a:satMod val="130000"/>
              </a:srgbClr>
            </a:gs>
            <a:gs pos="80000">
              <a:srgbClr val="4BACC6">
                <a:alpha val="50000"/>
                <a:hueOff val="-9933876"/>
                <a:satOff val="39811"/>
                <a:lumOff val="8628"/>
                <a:alphaOff val="0"/>
                <a:shade val="93000"/>
                <a:satMod val="130000"/>
              </a:srgbClr>
            </a:gs>
            <a:gs pos="100000">
              <a:srgbClr val="4BACC6">
                <a:alpha val="50000"/>
                <a:hueOff val="-9933876"/>
                <a:satOff val="39811"/>
                <a:lumOff val="8628"/>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r>
            <a:rPr lang="sv-SE">
              <a:solidFill>
                <a:sysClr val="windowText" lastClr="000000"/>
              </a:solidFill>
              <a:latin typeface="Calibri"/>
              <a:ea typeface="+mn-ea"/>
              <a:cs typeface="+mn-cs"/>
            </a:rPr>
            <a:t>Miljöteknik</a:t>
          </a:r>
        </a:p>
      </dgm:t>
    </dgm:pt>
    <dgm:pt modelId="{1A8534BC-3A53-4FD5-95A8-E0066264BC45}" type="parTrans" cxnId="{FF4FD2C7-BCCC-4C98-B85A-8B1F5D6D67A1}">
      <dgm:prSet/>
      <dgm:spPr/>
      <dgm:t>
        <a:bodyPr/>
        <a:lstStyle/>
        <a:p>
          <a:endParaRPr lang="sv-SE"/>
        </a:p>
      </dgm:t>
    </dgm:pt>
    <dgm:pt modelId="{94CB0F8A-2D95-4B68-8513-2B4050A286CA}" type="sibTrans" cxnId="{FF4FD2C7-BCCC-4C98-B85A-8B1F5D6D67A1}">
      <dgm:prSet/>
      <dgm:spPr/>
      <dgm:t>
        <a:bodyPr/>
        <a:lstStyle/>
        <a:p>
          <a:endParaRPr lang="sv-SE"/>
        </a:p>
      </dgm:t>
    </dgm:pt>
    <dgm:pt modelId="{C2602826-C9FA-4324-A836-FFCB3015E322}">
      <dgm:prSet phldrT="[Text]"/>
      <dgm:spPr>
        <a:xfrm>
          <a:off x="4593870" y="1520062"/>
          <a:ext cx="1166750" cy="1166750"/>
        </a:xfrm>
        <a:prstGeom prst="ellipse">
          <a:avLst/>
        </a:prstGeom>
        <a:gradFill rotWithShape="0">
          <a:gsLst>
            <a:gs pos="0">
              <a:srgbClr val="4BACC6">
                <a:alpha val="50000"/>
                <a:hueOff val="-4966938"/>
                <a:satOff val="19906"/>
                <a:lumOff val="4314"/>
                <a:alphaOff val="0"/>
                <a:shade val="51000"/>
                <a:satMod val="130000"/>
              </a:srgbClr>
            </a:gs>
            <a:gs pos="80000">
              <a:srgbClr val="4BACC6">
                <a:alpha val="50000"/>
                <a:hueOff val="-4966938"/>
                <a:satOff val="19906"/>
                <a:lumOff val="4314"/>
                <a:alphaOff val="0"/>
                <a:shade val="93000"/>
                <a:satMod val="130000"/>
              </a:srgbClr>
            </a:gs>
            <a:gs pos="100000">
              <a:srgbClr val="4BACC6">
                <a:alpha val="50000"/>
                <a:hueOff val="-4966938"/>
                <a:satOff val="19906"/>
                <a:lumOff val="4314"/>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r>
            <a:rPr lang="sv-SE" dirty="0" smtClean="0">
              <a:solidFill>
                <a:sysClr val="windowText" lastClr="000000"/>
              </a:solidFill>
              <a:latin typeface="Calibri"/>
              <a:ea typeface="+mn-ea"/>
              <a:cs typeface="+mn-cs"/>
            </a:rPr>
            <a:t>Anpassad  </a:t>
          </a:r>
          <a:r>
            <a:rPr lang="sv-SE" dirty="0">
              <a:solidFill>
                <a:sysClr val="windowText" lastClr="000000"/>
              </a:solidFill>
              <a:latin typeface="Calibri"/>
              <a:ea typeface="+mn-ea"/>
              <a:cs typeface="+mn-cs"/>
            </a:rPr>
            <a:t>fysisk planering</a:t>
          </a:r>
        </a:p>
      </dgm:t>
    </dgm:pt>
    <dgm:pt modelId="{D466617C-1625-4070-94EC-B19AD6EF3822}" type="sibTrans" cxnId="{5F6774DE-70C5-43DF-9653-6FE3930CF444}">
      <dgm:prSet/>
      <dgm:spPr/>
      <dgm:t>
        <a:bodyPr/>
        <a:lstStyle/>
        <a:p>
          <a:endParaRPr lang="sv-SE"/>
        </a:p>
      </dgm:t>
    </dgm:pt>
    <dgm:pt modelId="{2E23F3B8-5114-4374-8910-D6E1EB9E706F}" type="parTrans" cxnId="{5F6774DE-70C5-43DF-9653-6FE3930CF444}">
      <dgm:prSet/>
      <dgm:spPr/>
      <dgm:t>
        <a:bodyPr/>
        <a:lstStyle/>
        <a:p>
          <a:endParaRPr lang="sv-SE"/>
        </a:p>
      </dgm:t>
    </dgm:pt>
    <dgm:pt modelId="{CE268BC5-FE09-427B-ACE3-36BB7E823993}" type="pres">
      <dgm:prSet presAssocID="{7060D165-F0F1-400E-A7C5-04CB06D9D2E4}" presName="composite" presStyleCnt="0">
        <dgm:presLayoutVars>
          <dgm:chMax val="1"/>
          <dgm:dir/>
          <dgm:resizeHandles val="exact"/>
        </dgm:presLayoutVars>
      </dgm:prSet>
      <dgm:spPr/>
      <dgm:t>
        <a:bodyPr/>
        <a:lstStyle/>
        <a:p>
          <a:endParaRPr lang="sv-SE"/>
        </a:p>
      </dgm:t>
    </dgm:pt>
    <dgm:pt modelId="{D98B52CB-1DAB-4ADA-ABE9-F2DE0503088A}" type="pres">
      <dgm:prSet presAssocID="{7060D165-F0F1-400E-A7C5-04CB06D9D2E4}" presName="radial" presStyleCnt="0">
        <dgm:presLayoutVars>
          <dgm:animLvl val="ctr"/>
        </dgm:presLayoutVars>
      </dgm:prSet>
      <dgm:spPr/>
    </dgm:pt>
    <dgm:pt modelId="{BD33D41B-50DC-4D43-8E3B-C4319395DDA1}" type="pres">
      <dgm:prSet presAssocID="{04CE8385-5051-4DF4-A865-7337D995E48D}" presName="centerShape" presStyleLbl="vennNode1" presStyleIdx="0" presStyleCnt="5"/>
      <dgm:spPr/>
      <dgm:t>
        <a:bodyPr/>
        <a:lstStyle/>
        <a:p>
          <a:endParaRPr lang="sv-SE"/>
        </a:p>
      </dgm:t>
    </dgm:pt>
    <dgm:pt modelId="{95893F72-4E1D-4A41-AC4D-71DDA9882156}" type="pres">
      <dgm:prSet presAssocID="{8E9960CB-1D81-4723-9A50-818115A3952D}" presName="node" presStyleLbl="vennNode1" presStyleIdx="1" presStyleCnt="5">
        <dgm:presLayoutVars>
          <dgm:bulletEnabled val="1"/>
        </dgm:presLayoutVars>
      </dgm:prSet>
      <dgm:spPr/>
      <dgm:t>
        <a:bodyPr/>
        <a:lstStyle/>
        <a:p>
          <a:endParaRPr lang="sv-SE"/>
        </a:p>
      </dgm:t>
    </dgm:pt>
    <dgm:pt modelId="{AC8397CF-691C-4EE2-8163-33892A86C652}" type="pres">
      <dgm:prSet presAssocID="{C2602826-C9FA-4324-A836-FFCB3015E322}" presName="node" presStyleLbl="vennNode1" presStyleIdx="2" presStyleCnt="5">
        <dgm:presLayoutVars>
          <dgm:bulletEnabled val="1"/>
        </dgm:presLayoutVars>
      </dgm:prSet>
      <dgm:spPr/>
      <dgm:t>
        <a:bodyPr/>
        <a:lstStyle/>
        <a:p>
          <a:endParaRPr lang="sv-SE"/>
        </a:p>
      </dgm:t>
    </dgm:pt>
    <dgm:pt modelId="{0A785917-7610-4D11-86D0-ACBE8BDB73E8}" type="pres">
      <dgm:prSet presAssocID="{C5CAC9FB-91BC-40A9-8C02-6E2AF2D9AACD}" presName="node" presStyleLbl="vennNode1" presStyleIdx="3" presStyleCnt="5">
        <dgm:presLayoutVars>
          <dgm:bulletEnabled val="1"/>
        </dgm:presLayoutVars>
      </dgm:prSet>
      <dgm:spPr/>
      <dgm:t>
        <a:bodyPr/>
        <a:lstStyle/>
        <a:p>
          <a:endParaRPr lang="sv-SE"/>
        </a:p>
      </dgm:t>
    </dgm:pt>
    <dgm:pt modelId="{E7873A83-C9F0-49E7-B4BA-D3A5BA169832}" type="pres">
      <dgm:prSet presAssocID="{B767CEB8-BECC-4EA1-A76F-62156C3C4E70}" presName="node" presStyleLbl="vennNode1" presStyleIdx="4" presStyleCnt="5">
        <dgm:presLayoutVars>
          <dgm:bulletEnabled val="1"/>
        </dgm:presLayoutVars>
      </dgm:prSet>
      <dgm:spPr/>
      <dgm:t>
        <a:bodyPr/>
        <a:lstStyle/>
        <a:p>
          <a:endParaRPr lang="sv-SE"/>
        </a:p>
      </dgm:t>
    </dgm:pt>
  </dgm:ptLst>
  <dgm:cxnLst>
    <dgm:cxn modelId="{6E3E46FE-FEFF-4F70-8B8B-B6BD13540DCC}" srcId="{04CE8385-5051-4DF4-A865-7337D995E48D}" destId="{C5CAC9FB-91BC-40A9-8C02-6E2AF2D9AACD}" srcOrd="2" destOrd="0" parTransId="{1F51BB46-B920-4844-A396-AE25B64AC495}" sibTransId="{44891974-E37E-4115-B52F-17B50B1AF73E}"/>
    <dgm:cxn modelId="{A6C66C2B-C03B-47ED-84BB-A4820531CA62}" type="presOf" srcId="{7060D165-F0F1-400E-A7C5-04CB06D9D2E4}" destId="{CE268BC5-FE09-427B-ACE3-36BB7E823993}" srcOrd="0" destOrd="0" presId="urn:microsoft.com/office/officeart/2005/8/layout/radial3"/>
    <dgm:cxn modelId="{3DBCA2EA-08A1-4E2B-A299-28F48109A541}" type="presOf" srcId="{C5CAC9FB-91BC-40A9-8C02-6E2AF2D9AACD}" destId="{0A785917-7610-4D11-86D0-ACBE8BDB73E8}" srcOrd="0" destOrd="0" presId="urn:microsoft.com/office/officeart/2005/8/layout/radial3"/>
    <dgm:cxn modelId="{69032206-9633-4206-8066-E2B518C4C886}" type="presOf" srcId="{C2602826-C9FA-4324-A836-FFCB3015E322}" destId="{AC8397CF-691C-4EE2-8163-33892A86C652}" srcOrd="0" destOrd="0" presId="urn:microsoft.com/office/officeart/2005/8/layout/radial3"/>
    <dgm:cxn modelId="{99DE3C74-FDDC-473F-8C1D-11E7DEF12ECE}" srcId="{04CE8385-5051-4DF4-A865-7337D995E48D}" destId="{8E9960CB-1D81-4723-9A50-818115A3952D}" srcOrd="0" destOrd="0" parTransId="{429F0A4C-CA0F-413B-9097-8FD3773B4797}" sibTransId="{46674F5C-844E-41DA-9382-DDD093B36091}"/>
    <dgm:cxn modelId="{5876F377-5305-4CB4-BAD9-4169A3F21FD0}" type="presOf" srcId="{04CE8385-5051-4DF4-A865-7337D995E48D}" destId="{BD33D41B-50DC-4D43-8E3B-C4319395DDA1}" srcOrd="0" destOrd="0" presId="urn:microsoft.com/office/officeart/2005/8/layout/radial3"/>
    <dgm:cxn modelId="{FF4FD2C7-BCCC-4C98-B85A-8B1F5D6D67A1}" srcId="{04CE8385-5051-4DF4-A865-7337D995E48D}" destId="{B767CEB8-BECC-4EA1-A76F-62156C3C4E70}" srcOrd="3" destOrd="0" parTransId="{1A8534BC-3A53-4FD5-95A8-E0066264BC45}" sibTransId="{94CB0F8A-2D95-4B68-8513-2B4050A286CA}"/>
    <dgm:cxn modelId="{E057F256-3325-4372-922A-82E52C7CFBF3}" srcId="{7060D165-F0F1-400E-A7C5-04CB06D9D2E4}" destId="{04CE8385-5051-4DF4-A865-7337D995E48D}" srcOrd="0" destOrd="0" parTransId="{1C700E62-34B5-4FC8-ABFC-3BF4CC468857}" sibTransId="{6B8F169B-D353-45B0-8CCE-DB9535C3B6DE}"/>
    <dgm:cxn modelId="{12614277-52D3-4BEB-B27F-FF4D41A0D244}" type="presOf" srcId="{B767CEB8-BECC-4EA1-A76F-62156C3C4E70}" destId="{E7873A83-C9F0-49E7-B4BA-D3A5BA169832}" srcOrd="0" destOrd="0" presId="urn:microsoft.com/office/officeart/2005/8/layout/radial3"/>
    <dgm:cxn modelId="{C0A9B489-1718-44CA-940C-712839B44DDA}" type="presOf" srcId="{8E9960CB-1D81-4723-9A50-818115A3952D}" destId="{95893F72-4E1D-4A41-AC4D-71DDA9882156}" srcOrd="0" destOrd="0" presId="urn:microsoft.com/office/officeart/2005/8/layout/radial3"/>
    <dgm:cxn modelId="{5F6774DE-70C5-43DF-9653-6FE3930CF444}" srcId="{04CE8385-5051-4DF4-A865-7337D995E48D}" destId="{C2602826-C9FA-4324-A836-FFCB3015E322}" srcOrd="1" destOrd="0" parTransId="{2E23F3B8-5114-4374-8910-D6E1EB9E706F}" sibTransId="{D466617C-1625-4070-94EC-B19AD6EF3822}"/>
    <dgm:cxn modelId="{88D51C12-FE95-454E-A75E-1B7E57808A75}" type="presParOf" srcId="{CE268BC5-FE09-427B-ACE3-36BB7E823993}" destId="{D98B52CB-1DAB-4ADA-ABE9-F2DE0503088A}" srcOrd="0" destOrd="0" presId="urn:microsoft.com/office/officeart/2005/8/layout/radial3"/>
    <dgm:cxn modelId="{565A1C79-5978-4585-AB05-CCACD86484E4}" type="presParOf" srcId="{D98B52CB-1DAB-4ADA-ABE9-F2DE0503088A}" destId="{BD33D41B-50DC-4D43-8E3B-C4319395DDA1}" srcOrd="0" destOrd="0" presId="urn:microsoft.com/office/officeart/2005/8/layout/radial3"/>
    <dgm:cxn modelId="{680E0DF5-DF03-43FB-97FF-43E5C0537292}" type="presParOf" srcId="{D98B52CB-1DAB-4ADA-ABE9-F2DE0503088A}" destId="{95893F72-4E1D-4A41-AC4D-71DDA9882156}" srcOrd="1" destOrd="0" presId="urn:microsoft.com/office/officeart/2005/8/layout/radial3"/>
    <dgm:cxn modelId="{33D263D1-6CB0-4640-9020-D7720CAE638E}" type="presParOf" srcId="{D98B52CB-1DAB-4ADA-ABE9-F2DE0503088A}" destId="{AC8397CF-691C-4EE2-8163-33892A86C652}" srcOrd="2" destOrd="0" presId="urn:microsoft.com/office/officeart/2005/8/layout/radial3"/>
    <dgm:cxn modelId="{715B0397-04DA-4F9B-BBEF-55E4D4A2E704}" type="presParOf" srcId="{D98B52CB-1DAB-4ADA-ABE9-F2DE0503088A}" destId="{0A785917-7610-4D11-86D0-ACBE8BDB73E8}" srcOrd="3" destOrd="0" presId="urn:microsoft.com/office/officeart/2005/8/layout/radial3"/>
    <dgm:cxn modelId="{3C60C21A-D5C5-4B22-8C90-6E24D9E9D0EE}" type="presParOf" srcId="{D98B52CB-1DAB-4ADA-ABE9-F2DE0503088A}" destId="{E7873A83-C9F0-49E7-B4BA-D3A5BA169832}" srcOrd="4" destOrd="0" presId="urn:microsoft.com/office/officeart/2005/8/layout/radial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350279-2B51-43A4-A5BB-F063502B5A9F}">
      <dsp:nvSpPr>
        <dsp:cNvPr id="0" name=""/>
        <dsp:cNvSpPr/>
      </dsp:nvSpPr>
      <dsp:spPr>
        <a:xfrm>
          <a:off x="548639" y="0"/>
          <a:ext cx="6217920" cy="4206875"/>
        </a:xfrm>
        <a:prstGeom prst="rightArrow">
          <a:avLst/>
        </a:prstGeom>
        <a:solidFill>
          <a:srgbClr val="4BACC6">
            <a:tint val="40000"/>
            <a:hueOff val="0"/>
            <a:satOff val="0"/>
            <a:lumOff val="0"/>
            <a:alphaOff val="0"/>
          </a:srgb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9C363F1C-3576-4B53-A499-2AE98EFF739C}">
      <dsp:nvSpPr>
        <dsp:cNvPr id="0" name=""/>
        <dsp:cNvSpPr/>
      </dsp:nvSpPr>
      <dsp:spPr>
        <a:xfrm>
          <a:off x="247888" y="1262062"/>
          <a:ext cx="2194560" cy="1682750"/>
        </a:xfrm>
        <a:prstGeom prst="roundRect">
          <a:avLst/>
        </a:prstGeom>
        <a:gradFill rotWithShape="0">
          <a:gsLst>
            <a:gs pos="0">
              <a:srgbClr val="4BACC6">
                <a:hueOff val="0"/>
                <a:satOff val="0"/>
                <a:lumOff val="0"/>
                <a:alphaOff val="0"/>
                <a:shade val="51000"/>
                <a:satMod val="130000"/>
              </a:srgbClr>
            </a:gs>
            <a:gs pos="80000">
              <a:srgbClr val="4BACC6">
                <a:hueOff val="0"/>
                <a:satOff val="0"/>
                <a:lumOff val="0"/>
                <a:alphaOff val="0"/>
                <a:shade val="93000"/>
                <a:satMod val="130000"/>
              </a:srgbClr>
            </a:gs>
            <a:gs pos="100000">
              <a:srgbClr val="4BACC6">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sv-SE" sz="1900" kern="1200" dirty="0">
              <a:solidFill>
                <a:sysClr val="window" lastClr="FFFFFF"/>
              </a:solidFill>
              <a:latin typeface="Calibri"/>
              <a:ea typeface="+mn-ea"/>
              <a:cs typeface="+mn-cs"/>
            </a:rPr>
            <a:t>Ekosystemtjänster</a:t>
          </a:r>
        </a:p>
      </dsp:txBody>
      <dsp:txXfrm>
        <a:off x="330033" y="1344207"/>
        <a:ext cx="2030270" cy="1518460"/>
      </dsp:txXfrm>
    </dsp:sp>
    <dsp:sp modelId="{42798B59-3F92-45E9-B90B-8B51E7095F3C}">
      <dsp:nvSpPr>
        <dsp:cNvPr id="0" name=""/>
        <dsp:cNvSpPr/>
      </dsp:nvSpPr>
      <dsp:spPr>
        <a:xfrm>
          <a:off x="2560319" y="1262062"/>
          <a:ext cx="2194560" cy="1682750"/>
        </a:xfrm>
        <a:prstGeom prst="roundRect">
          <a:avLst/>
        </a:prstGeom>
        <a:gradFill rotWithShape="0">
          <a:gsLst>
            <a:gs pos="0">
              <a:srgbClr val="4BACC6">
                <a:hueOff val="-4966938"/>
                <a:satOff val="19906"/>
                <a:lumOff val="4314"/>
                <a:alphaOff val="0"/>
                <a:shade val="51000"/>
                <a:satMod val="130000"/>
              </a:srgbClr>
            </a:gs>
            <a:gs pos="80000">
              <a:srgbClr val="4BACC6">
                <a:hueOff val="-4966938"/>
                <a:satOff val="19906"/>
                <a:lumOff val="4314"/>
                <a:alphaOff val="0"/>
                <a:shade val="93000"/>
                <a:satMod val="130000"/>
              </a:srgbClr>
            </a:gs>
            <a:gs pos="100000">
              <a:srgbClr val="4BACC6">
                <a:hueOff val="-4966938"/>
                <a:satOff val="19906"/>
                <a:lumOff val="4314"/>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sv-SE" sz="1900" kern="1200" dirty="0">
              <a:solidFill>
                <a:sysClr val="window" lastClr="FFFFFF"/>
              </a:solidFill>
              <a:latin typeface="Calibri"/>
              <a:ea typeface="+mn-ea"/>
              <a:cs typeface="+mn-cs"/>
            </a:rPr>
            <a:t>Natur- och </a:t>
          </a:r>
          <a:r>
            <a:rPr lang="sv-SE" sz="1900" kern="1200" dirty="0" smtClean="0">
              <a:solidFill>
                <a:sysClr val="window" lastClr="FFFFFF"/>
              </a:solidFill>
              <a:latin typeface="Calibri"/>
              <a:ea typeface="+mn-ea"/>
              <a:cs typeface="+mn-cs"/>
            </a:rPr>
            <a:t>kulturvärden</a:t>
          </a:r>
        </a:p>
        <a:p>
          <a:pPr lvl="0" algn="ctr" defTabSz="844550">
            <a:lnSpc>
              <a:spcPct val="90000"/>
            </a:lnSpc>
            <a:spcBef>
              <a:spcPct val="0"/>
            </a:spcBef>
            <a:spcAft>
              <a:spcPct val="35000"/>
            </a:spcAft>
          </a:pPr>
          <a:r>
            <a:rPr lang="sv-SE" sz="1900" kern="1200" dirty="0" smtClean="0">
              <a:solidFill>
                <a:sysClr val="window" lastClr="FFFFFF"/>
              </a:solidFill>
              <a:latin typeface="Calibri"/>
              <a:ea typeface="+mn-ea"/>
              <a:cs typeface="+mn-cs"/>
            </a:rPr>
            <a:t>Kustläge</a:t>
          </a:r>
          <a:endParaRPr lang="sv-SE" sz="1900" kern="1200" dirty="0">
            <a:solidFill>
              <a:sysClr val="window" lastClr="FFFFFF"/>
            </a:solidFill>
            <a:latin typeface="Calibri"/>
            <a:ea typeface="+mn-ea"/>
            <a:cs typeface="+mn-cs"/>
          </a:endParaRPr>
        </a:p>
      </dsp:txBody>
      <dsp:txXfrm>
        <a:off x="2642464" y="1344207"/>
        <a:ext cx="2030270" cy="1518460"/>
      </dsp:txXfrm>
    </dsp:sp>
    <dsp:sp modelId="{1720A259-621C-4F4E-8983-2BCA249C7BE0}">
      <dsp:nvSpPr>
        <dsp:cNvPr id="0" name=""/>
        <dsp:cNvSpPr/>
      </dsp:nvSpPr>
      <dsp:spPr>
        <a:xfrm>
          <a:off x="4872751" y="1262062"/>
          <a:ext cx="2194560" cy="1682750"/>
        </a:xfrm>
        <a:prstGeom prst="roundRect">
          <a:avLst/>
        </a:prstGeom>
        <a:gradFill rotWithShape="0">
          <a:gsLst>
            <a:gs pos="0">
              <a:srgbClr val="4BACC6">
                <a:hueOff val="-9933876"/>
                <a:satOff val="39811"/>
                <a:lumOff val="8628"/>
                <a:alphaOff val="0"/>
                <a:shade val="51000"/>
                <a:satMod val="130000"/>
              </a:srgbClr>
            </a:gs>
            <a:gs pos="80000">
              <a:srgbClr val="4BACC6">
                <a:hueOff val="-9933876"/>
                <a:satOff val="39811"/>
                <a:lumOff val="8628"/>
                <a:alphaOff val="0"/>
                <a:shade val="93000"/>
                <a:satMod val="130000"/>
              </a:srgbClr>
            </a:gs>
            <a:gs pos="100000">
              <a:srgbClr val="4BACC6">
                <a:hueOff val="-9933876"/>
                <a:satOff val="39811"/>
                <a:lumOff val="8628"/>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sv-SE" sz="1900" kern="1200" dirty="0">
              <a:solidFill>
                <a:sysClr val="window" lastClr="FFFFFF"/>
              </a:solidFill>
              <a:latin typeface="Calibri"/>
              <a:ea typeface="+mn-ea"/>
              <a:cs typeface="+mn-cs"/>
            </a:rPr>
            <a:t>Gröna näringar</a:t>
          </a:r>
        </a:p>
        <a:p>
          <a:pPr lvl="0" algn="ctr" defTabSz="844550">
            <a:lnSpc>
              <a:spcPct val="90000"/>
            </a:lnSpc>
            <a:spcBef>
              <a:spcPct val="0"/>
            </a:spcBef>
            <a:spcAft>
              <a:spcPct val="35000"/>
            </a:spcAft>
          </a:pPr>
          <a:r>
            <a:rPr lang="sv-SE" sz="1900" kern="1200" dirty="0">
              <a:solidFill>
                <a:sysClr val="window" lastClr="FFFFFF"/>
              </a:solidFill>
              <a:latin typeface="Calibri"/>
              <a:ea typeface="+mn-ea"/>
              <a:cs typeface="+mn-cs"/>
            </a:rPr>
            <a:t>Besöksnäring </a:t>
          </a:r>
        </a:p>
        <a:p>
          <a:pPr lvl="0" algn="ctr" defTabSz="844550">
            <a:lnSpc>
              <a:spcPct val="90000"/>
            </a:lnSpc>
            <a:spcBef>
              <a:spcPct val="0"/>
            </a:spcBef>
            <a:spcAft>
              <a:spcPct val="35000"/>
            </a:spcAft>
          </a:pPr>
          <a:r>
            <a:rPr lang="sv-SE" sz="1900" kern="1200" dirty="0">
              <a:solidFill>
                <a:sysClr val="window" lastClr="FFFFFF"/>
              </a:solidFill>
              <a:latin typeface="Calibri"/>
              <a:ea typeface="+mn-ea"/>
              <a:cs typeface="+mn-cs"/>
            </a:rPr>
            <a:t>Boende</a:t>
          </a:r>
        </a:p>
        <a:p>
          <a:pPr lvl="0" algn="ctr" defTabSz="844550">
            <a:lnSpc>
              <a:spcPct val="90000"/>
            </a:lnSpc>
            <a:spcBef>
              <a:spcPct val="0"/>
            </a:spcBef>
            <a:spcAft>
              <a:spcPct val="35000"/>
            </a:spcAft>
          </a:pPr>
          <a:r>
            <a:rPr lang="sv-SE" sz="1900" kern="1200" dirty="0">
              <a:solidFill>
                <a:sysClr val="window" lastClr="FFFFFF"/>
              </a:solidFill>
              <a:latin typeface="Calibri"/>
              <a:ea typeface="+mn-ea"/>
              <a:cs typeface="+mn-cs"/>
            </a:rPr>
            <a:t>Rekreation</a:t>
          </a:r>
        </a:p>
      </dsp:txBody>
      <dsp:txXfrm>
        <a:off x="4954896" y="1344207"/>
        <a:ext cx="2030270" cy="15184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2AB924-4B5E-45BB-A91A-828D6BDF82AB}">
      <dsp:nvSpPr>
        <dsp:cNvPr id="0" name=""/>
        <dsp:cNvSpPr/>
      </dsp:nvSpPr>
      <dsp:spPr>
        <a:xfrm rot="21300000">
          <a:off x="22448" y="1941951"/>
          <a:ext cx="7270303" cy="832559"/>
        </a:xfrm>
        <a:prstGeom prst="mathMinus">
          <a:avLst/>
        </a:prstGeom>
        <a:gradFill rotWithShape="0">
          <a:gsLst>
            <a:gs pos="0">
              <a:schemeClr val="accent5">
                <a:tint val="40000"/>
                <a:hueOff val="0"/>
                <a:satOff val="0"/>
                <a:lumOff val="0"/>
                <a:alphaOff val="0"/>
                <a:shade val="51000"/>
                <a:satMod val="130000"/>
              </a:schemeClr>
            </a:gs>
            <a:gs pos="80000">
              <a:schemeClr val="accent5">
                <a:tint val="40000"/>
                <a:hueOff val="0"/>
                <a:satOff val="0"/>
                <a:lumOff val="0"/>
                <a:alphaOff val="0"/>
                <a:shade val="93000"/>
                <a:satMod val="130000"/>
              </a:schemeClr>
            </a:gs>
            <a:gs pos="100000">
              <a:schemeClr val="accent5">
                <a:tint val="4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dsp:style>
    </dsp:sp>
    <dsp:sp modelId="{172DD845-761C-41BF-B181-F4B0DC1E6EB7}">
      <dsp:nvSpPr>
        <dsp:cNvPr id="0" name=""/>
        <dsp:cNvSpPr/>
      </dsp:nvSpPr>
      <dsp:spPr>
        <a:xfrm>
          <a:off x="877824" y="235823"/>
          <a:ext cx="2194560" cy="1886584"/>
        </a:xfrm>
        <a:prstGeom prst="downArrow">
          <a:avLst/>
        </a:prstGeom>
        <a:solidFill>
          <a:srgbClr val="92D05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EA529883-74F9-474E-8BAA-4375DC211A85}">
      <dsp:nvSpPr>
        <dsp:cNvPr id="0" name=""/>
        <dsp:cNvSpPr/>
      </dsp:nvSpPr>
      <dsp:spPr>
        <a:xfrm>
          <a:off x="3877055" y="0"/>
          <a:ext cx="2340864" cy="19809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sv-SE" sz="2800" kern="1200" dirty="0" smtClean="0">
              <a:latin typeface="Calibri"/>
              <a:ea typeface="+mn-ea"/>
              <a:cs typeface="+mn-cs"/>
            </a:rPr>
            <a:t>Nya  anläggningar</a:t>
          </a:r>
          <a:endParaRPr lang="sv-SE" sz="2800" kern="1200" dirty="0">
            <a:latin typeface="Calibri"/>
            <a:ea typeface="+mn-ea"/>
            <a:cs typeface="+mn-cs"/>
          </a:endParaRPr>
        </a:p>
      </dsp:txBody>
      <dsp:txXfrm>
        <a:off x="3877055" y="0"/>
        <a:ext cx="2340864" cy="1980914"/>
      </dsp:txXfrm>
    </dsp:sp>
    <dsp:sp modelId="{BD317F20-7516-4ED8-B87F-D9FAAF5AD456}">
      <dsp:nvSpPr>
        <dsp:cNvPr id="0" name=""/>
        <dsp:cNvSpPr/>
      </dsp:nvSpPr>
      <dsp:spPr>
        <a:xfrm>
          <a:off x="4242816" y="2594054"/>
          <a:ext cx="2194560" cy="1886584"/>
        </a:xfrm>
        <a:prstGeom prst="upArrow">
          <a:avLst/>
        </a:prstGeom>
        <a:solidFill>
          <a:schemeClr val="tx2">
            <a:lumMod val="65000"/>
            <a:lumOff val="35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7F51B366-CB8B-4882-83BB-ADBBB366A188}">
      <dsp:nvSpPr>
        <dsp:cNvPr id="0" name=""/>
        <dsp:cNvSpPr/>
      </dsp:nvSpPr>
      <dsp:spPr>
        <a:xfrm>
          <a:off x="1097280" y="2735547"/>
          <a:ext cx="2340864" cy="19809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sv-SE" sz="2800" kern="1200" dirty="0" smtClean="0">
              <a:latin typeface="Calibri"/>
              <a:ea typeface="+mn-ea"/>
              <a:cs typeface="+mn-cs"/>
            </a:rPr>
            <a:t>Riksintressen</a:t>
          </a:r>
          <a:endParaRPr lang="sv-SE" sz="2800" kern="1200" dirty="0">
            <a:latin typeface="Calibri"/>
            <a:ea typeface="+mn-ea"/>
            <a:cs typeface="+mn-cs"/>
          </a:endParaRPr>
        </a:p>
      </dsp:txBody>
      <dsp:txXfrm>
        <a:off x="1097280" y="2735547"/>
        <a:ext cx="2340864" cy="198091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2AB924-4B5E-45BB-A91A-828D6BDF82AB}">
      <dsp:nvSpPr>
        <dsp:cNvPr id="0" name=""/>
        <dsp:cNvSpPr/>
      </dsp:nvSpPr>
      <dsp:spPr>
        <a:xfrm rot="21300000">
          <a:off x="22448" y="1687157"/>
          <a:ext cx="7270303" cy="832559"/>
        </a:xfrm>
        <a:prstGeom prst="mathMinus">
          <a:avLst/>
        </a:prstGeom>
        <a:gradFill rotWithShape="0">
          <a:gsLst>
            <a:gs pos="0">
              <a:schemeClr val="accent5">
                <a:tint val="40000"/>
                <a:hueOff val="0"/>
                <a:satOff val="0"/>
                <a:lumOff val="0"/>
                <a:alphaOff val="0"/>
                <a:shade val="51000"/>
                <a:satMod val="130000"/>
              </a:schemeClr>
            </a:gs>
            <a:gs pos="80000">
              <a:schemeClr val="accent5">
                <a:tint val="40000"/>
                <a:hueOff val="0"/>
                <a:satOff val="0"/>
                <a:lumOff val="0"/>
                <a:alphaOff val="0"/>
                <a:shade val="93000"/>
                <a:satMod val="130000"/>
              </a:schemeClr>
            </a:gs>
            <a:gs pos="100000">
              <a:schemeClr val="accent5">
                <a:tint val="4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dsp:style>
    </dsp:sp>
    <dsp:sp modelId="{172DD845-761C-41BF-B181-F4B0DC1E6EB7}">
      <dsp:nvSpPr>
        <dsp:cNvPr id="0" name=""/>
        <dsp:cNvSpPr/>
      </dsp:nvSpPr>
      <dsp:spPr>
        <a:xfrm>
          <a:off x="911686" y="210343"/>
          <a:ext cx="2194560" cy="1682750"/>
        </a:xfrm>
        <a:prstGeom prst="downArrow">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EA529883-74F9-474E-8BAA-4375DC211A85}">
      <dsp:nvSpPr>
        <dsp:cNvPr id="0" name=""/>
        <dsp:cNvSpPr/>
      </dsp:nvSpPr>
      <dsp:spPr>
        <a:xfrm>
          <a:off x="3877055" y="0"/>
          <a:ext cx="2340864" cy="17668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3144" tIns="263144" rIns="263144" bIns="263144" numCol="1" spcCol="1270" anchor="ctr" anchorCtr="0">
          <a:noAutofit/>
        </a:bodyPr>
        <a:lstStyle/>
        <a:p>
          <a:pPr lvl="0" algn="ctr" defTabSz="1644650">
            <a:lnSpc>
              <a:spcPct val="90000"/>
            </a:lnSpc>
            <a:spcBef>
              <a:spcPct val="0"/>
            </a:spcBef>
            <a:spcAft>
              <a:spcPct val="35000"/>
            </a:spcAft>
          </a:pPr>
          <a:r>
            <a:rPr lang="sv-SE" sz="3700" kern="1200" smtClean="0">
              <a:latin typeface="Calibri"/>
              <a:ea typeface="+mn-ea"/>
              <a:cs typeface="+mn-cs"/>
            </a:rPr>
            <a:t>Vindkraft</a:t>
          </a:r>
          <a:endParaRPr lang="sv-SE" sz="3700" kern="1200">
            <a:latin typeface="Calibri"/>
            <a:ea typeface="+mn-ea"/>
            <a:cs typeface="+mn-cs"/>
          </a:endParaRPr>
        </a:p>
      </dsp:txBody>
      <dsp:txXfrm>
        <a:off x="3877055" y="0"/>
        <a:ext cx="2340864" cy="1766887"/>
      </dsp:txXfrm>
    </dsp:sp>
    <dsp:sp modelId="{BD317F20-7516-4ED8-B87F-D9FAAF5AD456}">
      <dsp:nvSpPr>
        <dsp:cNvPr id="0" name=""/>
        <dsp:cNvSpPr/>
      </dsp:nvSpPr>
      <dsp:spPr>
        <a:xfrm>
          <a:off x="4242816" y="2313781"/>
          <a:ext cx="2194560" cy="1682750"/>
        </a:xfrm>
        <a:prstGeom prst="upArrow">
          <a:avLst/>
        </a:prstGeom>
        <a:solidFill>
          <a:srgbClr val="00B05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7F51B366-CB8B-4882-83BB-ADBBB366A188}">
      <dsp:nvSpPr>
        <dsp:cNvPr id="0" name=""/>
        <dsp:cNvSpPr/>
      </dsp:nvSpPr>
      <dsp:spPr>
        <a:xfrm>
          <a:off x="1097280" y="2439987"/>
          <a:ext cx="2340864" cy="17668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3144" tIns="263144" rIns="263144" bIns="263144" numCol="1" spcCol="1270" anchor="ctr" anchorCtr="0">
          <a:noAutofit/>
        </a:bodyPr>
        <a:lstStyle/>
        <a:p>
          <a:pPr lvl="0" algn="ctr" defTabSz="1644650">
            <a:lnSpc>
              <a:spcPct val="90000"/>
            </a:lnSpc>
            <a:spcBef>
              <a:spcPct val="0"/>
            </a:spcBef>
            <a:spcAft>
              <a:spcPct val="35000"/>
            </a:spcAft>
          </a:pPr>
          <a:r>
            <a:rPr lang="sv-SE" sz="3700" kern="1200" smtClean="0">
              <a:latin typeface="Calibri"/>
              <a:ea typeface="+mn-ea"/>
              <a:cs typeface="+mn-cs"/>
            </a:rPr>
            <a:t>Artskydd</a:t>
          </a:r>
          <a:endParaRPr lang="sv-SE" sz="3700" kern="1200">
            <a:latin typeface="Calibri"/>
            <a:ea typeface="+mn-ea"/>
            <a:cs typeface="+mn-cs"/>
          </a:endParaRPr>
        </a:p>
      </dsp:txBody>
      <dsp:txXfrm>
        <a:off x="1097280" y="2439987"/>
        <a:ext cx="2340864" cy="176688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2AB924-4B5E-45BB-A91A-828D6BDF82AB}">
      <dsp:nvSpPr>
        <dsp:cNvPr id="0" name=""/>
        <dsp:cNvSpPr/>
      </dsp:nvSpPr>
      <dsp:spPr>
        <a:xfrm rot="21300000">
          <a:off x="22448" y="1687157"/>
          <a:ext cx="7270303" cy="832559"/>
        </a:xfrm>
        <a:prstGeom prst="mathMinus">
          <a:avLst/>
        </a:prstGeom>
        <a:gradFill rotWithShape="0">
          <a:gsLst>
            <a:gs pos="0">
              <a:schemeClr val="accent5">
                <a:tint val="40000"/>
                <a:hueOff val="0"/>
                <a:satOff val="0"/>
                <a:lumOff val="0"/>
                <a:alphaOff val="0"/>
                <a:shade val="51000"/>
                <a:satMod val="130000"/>
              </a:schemeClr>
            </a:gs>
            <a:gs pos="80000">
              <a:schemeClr val="accent5">
                <a:tint val="40000"/>
                <a:hueOff val="0"/>
                <a:satOff val="0"/>
                <a:lumOff val="0"/>
                <a:alphaOff val="0"/>
                <a:shade val="93000"/>
                <a:satMod val="130000"/>
              </a:schemeClr>
            </a:gs>
            <a:gs pos="100000">
              <a:schemeClr val="accent5">
                <a:tint val="4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dsp:style>
    </dsp:sp>
    <dsp:sp modelId="{172DD845-761C-41BF-B181-F4B0DC1E6EB7}">
      <dsp:nvSpPr>
        <dsp:cNvPr id="0" name=""/>
        <dsp:cNvSpPr/>
      </dsp:nvSpPr>
      <dsp:spPr>
        <a:xfrm>
          <a:off x="911686" y="210343"/>
          <a:ext cx="2194560" cy="1682750"/>
        </a:xfrm>
        <a:prstGeom prst="downArrow">
          <a:avLst/>
        </a:prstGeom>
        <a:solidFill>
          <a:srgbClr val="92D05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EA529883-74F9-474E-8BAA-4375DC211A85}">
      <dsp:nvSpPr>
        <dsp:cNvPr id="0" name=""/>
        <dsp:cNvSpPr/>
      </dsp:nvSpPr>
      <dsp:spPr>
        <a:xfrm>
          <a:off x="3877055" y="0"/>
          <a:ext cx="2340864" cy="17668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3360" tIns="213360" rIns="213360" bIns="213360" numCol="1" spcCol="1270" anchor="ctr" anchorCtr="0">
          <a:noAutofit/>
        </a:bodyPr>
        <a:lstStyle/>
        <a:p>
          <a:pPr lvl="0" algn="ctr" defTabSz="1333500">
            <a:lnSpc>
              <a:spcPct val="90000"/>
            </a:lnSpc>
            <a:spcBef>
              <a:spcPct val="0"/>
            </a:spcBef>
            <a:spcAft>
              <a:spcPct val="35000"/>
            </a:spcAft>
          </a:pPr>
          <a:r>
            <a:rPr lang="sv-SE" sz="3000" kern="1200" smtClean="0">
              <a:latin typeface="Calibri"/>
              <a:ea typeface="+mn-ea"/>
              <a:cs typeface="+mn-cs"/>
            </a:rPr>
            <a:t>Lantbrukets utveckling</a:t>
          </a:r>
          <a:endParaRPr lang="sv-SE" sz="3000" kern="1200">
            <a:latin typeface="Calibri"/>
            <a:ea typeface="+mn-ea"/>
            <a:cs typeface="+mn-cs"/>
          </a:endParaRPr>
        </a:p>
      </dsp:txBody>
      <dsp:txXfrm>
        <a:off x="3877055" y="0"/>
        <a:ext cx="2340864" cy="1766887"/>
      </dsp:txXfrm>
    </dsp:sp>
    <dsp:sp modelId="{BD317F20-7516-4ED8-B87F-D9FAAF5AD456}">
      <dsp:nvSpPr>
        <dsp:cNvPr id="0" name=""/>
        <dsp:cNvSpPr/>
      </dsp:nvSpPr>
      <dsp:spPr>
        <a:xfrm>
          <a:off x="4242816" y="2313781"/>
          <a:ext cx="2194560" cy="1682750"/>
        </a:xfrm>
        <a:prstGeom prst="upArrow">
          <a:avLst/>
        </a:prstGeom>
        <a:solidFill>
          <a:srgbClr val="0070C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7F51B366-CB8B-4882-83BB-ADBBB366A188}">
      <dsp:nvSpPr>
        <dsp:cNvPr id="0" name=""/>
        <dsp:cNvSpPr/>
      </dsp:nvSpPr>
      <dsp:spPr>
        <a:xfrm>
          <a:off x="1097280" y="2439987"/>
          <a:ext cx="2340864" cy="17668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3360" tIns="213360" rIns="213360" bIns="213360" numCol="1" spcCol="1270" anchor="ctr" anchorCtr="0">
          <a:noAutofit/>
        </a:bodyPr>
        <a:lstStyle/>
        <a:p>
          <a:pPr lvl="0" algn="ctr" defTabSz="1333500">
            <a:lnSpc>
              <a:spcPct val="90000"/>
            </a:lnSpc>
            <a:spcBef>
              <a:spcPct val="0"/>
            </a:spcBef>
            <a:spcAft>
              <a:spcPct val="35000"/>
            </a:spcAft>
          </a:pPr>
          <a:r>
            <a:rPr lang="sv-SE" sz="3000" kern="1200" smtClean="0">
              <a:latin typeface="Calibri"/>
              <a:ea typeface="+mn-ea"/>
              <a:cs typeface="+mn-cs"/>
            </a:rPr>
            <a:t>God vattenstatus</a:t>
          </a:r>
          <a:endParaRPr lang="sv-SE" sz="3000" kern="1200">
            <a:latin typeface="Calibri"/>
            <a:ea typeface="+mn-ea"/>
            <a:cs typeface="+mn-cs"/>
          </a:endParaRPr>
        </a:p>
      </dsp:txBody>
      <dsp:txXfrm>
        <a:off x="1097280" y="2439987"/>
        <a:ext cx="2340864" cy="176688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2AB924-4B5E-45BB-A91A-828D6BDF82AB}">
      <dsp:nvSpPr>
        <dsp:cNvPr id="0" name=""/>
        <dsp:cNvSpPr/>
      </dsp:nvSpPr>
      <dsp:spPr>
        <a:xfrm rot="21300000">
          <a:off x="22448" y="1687157"/>
          <a:ext cx="7270303" cy="832559"/>
        </a:xfrm>
        <a:prstGeom prst="mathMinus">
          <a:avLst/>
        </a:prstGeom>
        <a:gradFill rotWithShape="0">
          <a:gsLst>
            <a:gs pos="0">
              <a:srgbClr val="4BACC6">
                <a:tint val="40000"/>
                <a:hueOff val="0"/>
                <a:satOff val="0"/>
                <a:lumOff val="0"/>
                <a:alphaOff val="0"/>
                <a:shade val="51000"/>
                <a:satMod val="130000"/>
              </a:srgbClr>
            </a:gs>
            <a:gs pos="80000">
              <a:srgbClr val="4BACC6">
                <a:tint val="40000"/>
                <a:hueOff val="0"/>
                <a:satOff val="0"/>
                <a:lumOff val="0"/>
                <a:alphaOff val="0"/>
                <a:shade val="93000"/>
                <a:satMod val="130000"/>
              </a:srgbClr>
            </a:gs>
            <a:gs pos="100000">
              <a:srgbClr val="4BACC6">
                <a:tint val="40000"/>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dsp:style>
    </dsp:sp>
    <dsp:sp modelId="{172DD845-761C-41BF-B181-F4B0DC1E6EB7}">
      <dsp:nvSpPr>
        <dsp:cNvPr id="0" name=""/>
        <dsp:cNvSpPr/>
      </dsp:nvSpPr>
      <dsp:spPr>
        <a:xfrm>
          <a:off x="911686" y="210343"/>
          <a:ext cx="2194560" cy="1682750"/>
        </a:xfrm>
        <a:prstGeom prst="downArrow">
          <a:avLst/>
        </a:prstGeom>
        <a:gradFill rotWithShape="0">
          <a:gsLst>
            <a:gs pos="0">
              <a:srgbClr val="4BACC6">
                <a:hueOff val="0"/>
                <a:satOff val="0"/>
                <a:lumOff val="0"/>
                <a:alphaOff val="0"/>
                <a:shade val="51000"/>
                <a:satMod val="130000"/>
              </a:srgbClr>
            </a:gs>
            <a:gs pos="80000">
              <a:srgbClr val="4BACC6">
                <a:hueOff val="0"/>
                <a:satOff val="0"/>
                <a:lumOff val="0"/>
                <a:alphaOff val="0"/>
                <a:shade val="93000"/>
                <a:satMod val="130000"/>
              </a:srgbClr>
            </a:gs>
            <a:gs pos="100000">
              <a:srgbClr val="4BACC6">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EA529883-74F9-474E-8BAA-4375DC211A85}">
      <dsp:nvSpPr>
        <dsp:cNvPr id="0" name=""/>
        <dsp:cNvSpPr/>
      </dsp:nvSpPr>
      <dsp:spPr>
        <a:xfrm>
          <a:off x="3877055" y="0"/>
          <a:ext cx="2340864" cy="17668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4912" tIns="184912" rIns="184912" bIns="184912" numCol="1" spcCol="1270" anchor="ctr" anchorCtr="0">
          <a:noAutofit/>
        </a:bodyPr>
        <a:lstStyle/>
        <a:p>
          <a:pPr lvl="0" algn="ctr" defTabSz="1155700">
            <a:lnSpc>
              <a:spcPct val="90000"/>
            </a:lnSpc>
            <a:spcBef>
              <a:spcPct val="0"/>
            </a:spcBef>
            <a:spcAft>
              <a:spcPct val="35000"/>
            </a:spcAft>
          </a:pPr>
          <a:r>
            <a:rPr lang="sv-SE" sz="2600" kern="1200">
              <a:solidFill>
                <a:sysClr val="windowText" lastClr="000000">
                  <a:hueOff val="0"/>
                  <a:satOff val="0"/>
                  <a:lumOff val="0"/>
                  <a:alphaOff val="0"/>
                </a:sysClr>
              </a:solidFill>
              <a:latin typeface="Calibri"/>
              <a:ea typeface="+mn-ea"/>
              <a:cs typeface="+mn-cs"/>
            </a:rPr>
            <a:t>Boende</a:t>
          </a:r>
        </a:p>
        <a:p>
          <a:pPr lvl="0" algn="ctr" defTabSz="1155700">
            <a:lnSpc>
              <a:spcPct val="90000"/>
            </a:lnSpc>
            <a:spcBef>
              <a:spcPct val="0"/>
            </a:spcBef>
            <a:spcAft>
              <a:spcPct val="35000"/>
            </a:spcAft>
          </a:pPr>
          <a:r>
            <a:rPr lang="sv-SE" sz="2600" kern="1200">
              <a:solidFill>
                <a:sysClr val="windowText" lastClr="000000">
                  <a:hueOff val="0"/>
                  <a:satOff val="0"/>
                  <a:lumOff val="0"/>
                  <a:alphaOff val="0"/>
                </a:sysClr>
              </a:solidFill>
              <a:latin typeface="Calibri"/>
              <a:ea typeface="+mn-ea"/>
              <a:cs typeface="+mn-cs"/>
            </a:rPr>
            <a:t>Rekreation</a:t>
          </a:r>
        </a:p>
        <a:p>
          <a:pPr lvl="0" algn="ctr" defTabSz="1155700">
            <a:lnSpc>
              <a:spcPct val="90000"/>
            </a:lnSpc>
            <a:spcBef>
              <a:spcPct val="0"/>
            </a:spcBef>
            <a:spcAft>
              <a:spcPct val="35000"/>
            </a:spcAft>
          </a:pPr>
          <a:endParaRPr lang="sv-SE" sz="2600" kern="1200">
            <a:solidFill>
              <a:sysClr val="windowText" lastClr="000000">
                <a:hueOff val="0"/>
                <a:satOff val="0"/>
                <a:lumOff val="0"/>
                <a:alphaOff val="0"/>
              </a:sysClr>
            </a:solidFill>
            <a:latin typeface="Calibri"/>
            <a:ea typeface="+mn-ea"/>
            <a:cs typeface="+mn-cs"/>
          </a:endParaRPr>
        </a:p>
      </dsp:txBody>
      <dsp:txXfrm>
        <a:off x="3877055" y="0"/>
        <a:ext cx="2340864" cy="1766887"/>
      </dsp:txXfrm>
    </dsp:sp>
    <dsp:sp modelId="{BD317F20-7516-4ED8-B87F-D9FAAF5AD456}">
      <dsp:nvSpPr>
        <dsp:cNvPr id="0" name=""/>
        <dsp:cNvSpPr/>
      </dsp:nvSpPr>
      <dsp:spPr>
        <a:xfrm>
          <a:off x="4242816" y="2313781"/>
          <a:ext cx="2194560" cy="1682750"/>
        </a:xfrm>
        <a:prstGeom prst="upArrow">
          <a:avLst/>
        </a:prstGeom>
        <a:gradFill rotWithShape="0">
          <a:gsLst>
            <a:gs pos="0">
              <a:srgbClr val="4BACC6">
                <a:hueOff val="-9933876"/>
                <a:satOff val="39811"/>
                <a:lumOff val="8628"/>
                <a:alphaOff val="0"/>
                <a:shade val="51000"/>
                <a:satMod val="130000"/>
              </a:srgbClr>
            </a:gs>
            <a:gs pos="80000">
              <a:srgbClr val="4BACC6">
                <a:hueOff val="-9933876"/>
                <a:satOff val="39811"/>
                <a:lumOff val="8628"/>
                <a:alphaOff val="0"/>
                <a:shade val="93000"/>
                <a:satMod val="130000"/>
              </a:srgbClr>
            </a:gs>
            <a:gs pos="100000">
              <a:srgbClr val="4BACC6">
                <a:hueOff val="-9933876"/>
                <a:satOff val="39811"/>
                <a:lumOff val="8628"/>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7F51B366-CB8B-4882-83BB-ADBBB366A188}">
      <dsp:nvSpPr>
        <dsp:cNvPr id="0" name=""/>
        <dsp:cNvSpPr/>
      </dsp:nvSpPr>
      <dsp:spPr>
        <a:xfrm>
          <a:off x="1097280" y="2439987"/>
          <a:ext cx="2340864" cy="17668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4912" tIns="184912" rIns="184912" bIns="184912" numCol="1" spcCol="1270" anchor="ctr" anchorCtr="0">
          <a:noAutofit/>
        </a:bodyPr>
        <a:lstStyle/>
        <a:p>
          <a:pPr lvl="0" algn="ctr" defTabSz="1155700">
            <a:lnSpc>
              <a:spcPct val="90000"/>
            </a:lnSpc>
            <a:spcBef>
              <a:spcPct val="0"/>
            </a:spcBef>
            <a:spcAft>
              <a:spcPct val="35000"/>
            </a:spcAft>
          </a:pPr>
          <a:r>
            <a:rPr lang="sv-SE" sz="2600" kern="1200">
              <a:solidFill>
                <a:sysClr val="windowText" lastClr="000000">
                  <a:hueOff val="0"/>
                  <a:satOff val="0"/>
                  <a:lumOff val="0"/>
                  <a:alphaOff val="0"/>
                </a:sysClr>
              </a:solidFill>
              <a:latin typeface="Calibri"/>
              <a:ea typeface="+mn-ea"/>
              <a:cs typeface="+mn-cs"/>
            </a:rPr>
            <a:t>Strandskydd</a:t>
          </a:r>
        </a:p>
      </dsp:txBody>
      <dsp:txXfrm>
        <a:off x="1097280" y="2439987"/>
        <a:ext cx="2340864" cy="176688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C71DF1-FF12-4EE9-B66D-56B964000B52}">
      <dsp:nvSpPr>
        <dsp:cNvPr id="0" name=""/>
        <dsp:cNvSpPr/>
      </dsp:nvSpPr>
      <dsp:spPr>
        <a:xfrm>
          <a:off x="1230" y="1288157"/>
          <a:ext cx="1630560" cy="1630560"/>
        </a:xfrm>
        <a:prstGeom prst="ellipse">
          <a:avLst/>
        </a:prstGeom>
        <a:gradFill rotWithShape="0">
          <a:gsLst>
            <a:gs pos="0">
              <a:srgbClr val="4BACC6">
                <a:hueOff val="0"/>
                <a:satOff val="0"/>
                <a:lumOff val="0"/>
                <a:alphaOff val="0"/>
                <a:shade val="51000"/>
                <a:satMod val="130000"/>
              </a:srgbClr>
            </a:gs>
            <a:gs pos="80000">
              <a:srgbClr val="4BACC6">
                <a:hueOff val="0"/>
                <a:satOff val="0"/>
                <a:lumOff val="0"/>
                <a:alphaOff val="0"/>
                <a:shade val="93000"/>
                <a:satMod val="130000"/>
              </a:srgbClr>
            </a:gs>
            <a:gs pos="100000">
              <a:srgbClr val="4BACC6">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sv-SE" sz="1800" kern="1200">
              <a:solidFill>
                <a:sysClr val="window" lastClr="FFFFFF"/>
              </a:solidFill>
              <a:latin typeface="Calibri"/>
              <a:ea typeface="+mn-ea"/>
              <a:cs typeface="+mn-cs"/>
            </a:rPr>
            <a:t>Lagstiftning</a:t>
          </a:r>
        </a:p>
      </dsp:txBody>
      <dsp:txXfrm>
        <a:off x="240020" y="1526947"/>
        <a:ext cx="1152980" cy="1152980"/>
      </dsp:txXfrm>
    </dsp:sp>
    <dsp:sp modelId="{ACB352F3-069E-4ED0-BA6E-B6676967168A}">
      <dsp:nvSpPr>
        <dsp:cNvPr id="0" name=""/>
        <dsp:cNvSpPr/>
      </dsp:nvSpPr>
      <dsp:spPr>
        <a:xfrm>
          <a:off x="1764192" y="1630574"/>
          <a:ext cx="945725" cy="945725"/>
        </a:xfrm>
        <a:prstGeom prst="mathPlus">
          <a:avLst/>
        </a:prstGeom>
        <a:gradFill rotWithShape="0">
          <a:gsLst>
            <a:gs pos="0">
              <a:srgbClr val="4BACC6">
                <a:hueOff val="0"/>
                <a:satOff val="0"/>
                <a:lumOff val="0"/>
                <a:alphaOff val="0"/>
                <a:shade val="51000"/>
                <a:satMod val="130000"/>
              </a:srgbClr>
            </a:gs>
            <a:gs pos="80000">
              <a:srgbClr val="4BACC6">
                <a:hueOff val="0"/>
                <a:satOff val="0"/>
                <a:lumOff val="0"/>
                <a:alphaOff val="0"/>
                <a:shade val="93000"/>
                <a:satMod val="130000"/>
              </a:srgbClr>
            </a:gs>
            <a:gs pos="100000">
              <a:srgbClr val="4BACC6">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sv-SE" sz="1500" kern="1200">
            <a:solidFill>
              <a:sysClr val="window" lastClr="FFFFFF"/>
            </a:solidFill>
            <a:latin typeface="Calibri"/>
            <a:ea typeface="+mn-ea"/>
            <a:cs typeface="+mn-cs"/>
          </a:endParaRPr>
        </a:p>
      </dsp:txBody>
      <dsp:txXfrm>
        <a:off x="1889548" y="1992219"/>
        <a:ext cx="695013" cy="222435"/>
      </dsp:txXfrm>
    </dsp:sp>
    <dsp:sp modelId="{E948A817-E782-4D53-9AF3-5E1BCD0A26F3}">
      <dsp:nvSpPr>
        <dsp:cNvPr id="0" name=""/>
        <dsp:cNvSpPr/>
      </dsp:nvSpPr>
      <dsp:spPr>
        <a:xfrm>
          <a:off x="2842319" y="1288157"/>
          <a:ext cx="1630560" cy="1630560"/>
        </a:xfrm>
        <a:prstGeom prst="ellipse">
          <a:avLst/>
        </a:prstGeom>
        <a:gradFill rotWithShape="0">
          <a:gsLst>
            <a:gs pos="0">
              <a:srgbClr val="4BACC6">
                <a:hueOff val="-4966938"/>
                <a:satOff val="19906"/>
                <a:lumOff val="4314"/>
                <a:alphaOff val="0"/>
                <a:shade val="51000"/>
                <a:satMod val="130000"/>
              </a:srgbClr>
            </a:gs>
            <a:gs pos="80000">
              <a:srgbClr val="4BACC6">
                <a:hueOff val="-4966938"/>
                <a:satOff val="19906"/>
                <a:lumOff val="4314"/>
                <a:alphaOff val="0"/>
                <a:shade val="93000"/>
                <a:satMod val="130000"/>
              </a:srgbClr>
            </a:gs>
            <a:gs pos="100000">
              <a:srgbClr val="4BACC6">
                <a:hueOff val="-4966938"/>
                <a:satOff val="19906"/>
                <a:lumOff val="4314"/>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sv-SE" sz="1800" kern="1200">
              <a:solidFill>
                <a:sysClr val="window" lastClr="FFFFFF"/>
              </a:solidFill>
              <a:latin typeface="Calibri"/>
              <a:ea typeface="+mn-ea"/>
              <a:cs typeface="+mn-cs"/>
            </a:rPr>
            <a:t>Tolkning</a:t>
          </a:r>
        </a:p>
      </dsp:txBody>
      <dsp:txXfrm>
        <a:off x="3081109" y="1526947"/>
        <a:ext cx="1152980" cy="1152980"/>
      </dsp:txXfrm>
    </dsp:sp>
    <dsp:sp modelId="{C6C99AF2-A63C-4B27-9578-F273B5356B84}">
      <dsp:nvSpPr>
        <dsp:cNvPr id="0" name=""/>
        <dsp:cNvSpPr/>
      </dsp:nvSpPr>
      <dsp:spPr>
        <a:xfrm>
          <a:off x="4605282" y="1630574"/>
          <a:ext cx="945725" cy="945725"/>
        </a:xfrm>
        <a:prstGeom prst="mathEqual">
          <a:avLst/>
        </a:prstGeom>
        <a:gradFill rotWithShape="0">
          <a:gsLst>
            <a:gs pos="0">
              <a:srgbClr val="4BACC6">
                <a:hueOff val="-9933876"/>
                <a:satOff val="39811"/>
                <a:lumOff val="8628"/>
                <a:alphaOff val="0"/>
                <a:shade val="51000"/>
                <a:satMod val="130000"/>
              </a:srgbClr>
            </a:gs>
            <a:gs pos="80000">
              <a:srgbClr val="4BACC6">
                <a:hueOff val="-9933876"/>
                <a:satOff val="39811"/>
                <a:lumOff val="8628"/>
                <a:alphaOff val="0"/>
                <a:shade val="93000"/>
                <a:satMod val="130000"/>
              </a:srgbClr>
            </a:gs>
            <a:gs pos="100000">
              <a:srgbClr val="4BACC6">
                <a:hueOff val="-9933876"/>
                <a:satOff val="39811"/>
                <a:lumOff val="8628"/>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sv-SE" sz="1500" kern="1200">
            <a:solidFill>
              <a:sysClr val="window" lastClr="FFFFFF"/>
            </a:solidFill>
            <a:latin typeface="Calibri"/>
            <a:ea typeface="+mn-ea"/>
            <a:cs typeface="+mn-cs"/>
          </a:endParaRPr>
        </a:p>
      </dsp:txBody>
      <dsp:txXfrm>
        <a:off x="4730638" y="1825393"/>
        <a:ext cx="695013" cy="556087"/>
      </dsp:txXfrm>
    </dsp:sp>
    <dsp:sp modelId="{F4E16E43-AFF1-4338-BA6B-1B05E4DA2650}">
      <dsp:nvSpPr>
        <dsp:cNvPr id="0" name=""/>
        <dsp:cNvSpPr/>
      </dsp:nvSpPr>
      <dsp:spPr>
        <a:xfrm>
          <a:off x="5683408" y="1288157"/>
          <a:ext cx="1630560" cy="1630560"/>
        </a:xfrm>
        <a:prstGeom prst="ellipse">
          <a:avLst/>
        </a:prstGeom>
        <a:gradFill rotWithShape="0">
          <a:gsLst>
            <a:gs pos="0">
              <a:srgbClr val="4BACC6">
                <a:hueOff val="-9933876"/>
                <a:satOff val="39811"/>
                <a:lumOff val="8628"/>
                <a:alphaOff val="0"/>
                <a:shade val="51000"/>
                <a:satMod val="130000"/>
              </a:srgbClr>
            </a:gs>
            <a:gs pos="80000">
              <a:srgbClr val="4BACC6">
                <a:hueOff val="-9933876"/>
                <a:satOff val="39811"/>
                <a:lumOff val="8628"/>
                <a:alphaOff val="0"/>
                <a:shade val="93000"/>
                <a:satMod val="130000"/>
              </a:srgbClr>
            </a:gs>
            <a:gs pos="100000">
              <a:srgbClr val="4BACC6">
                <a:hueOff val="-9933876"/>
                <a:satOff val="39811"/>
                <a:lumOff val="8628"/>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sv-SE" sz="1800" kern="1200">
              <a:solidFill>
                <a:sysClr val="window" lastClr="FFFFFF"/>
              </a:solidFill>
              <a:latin typeface="Calibri"/>
              <a:ea typeface="+mn-ea"/>
              <a:cs typeface="+mn-cs"/>
            </a:rPr>
            <a:t>Beslut</a:t>
          </a:r>
        </a:p>
      </dsp:txBody>
      <dsp:txXfrm>
        <a:off x="5922198" y="1526947"/>
        <a:ext cx="1152980" cy="115298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7F4303-0EBD-4C3A-A0F3-181EF9456FEC}">
      <dsp:nvSpPr>
        <dsp:cNvPr id="0" name=""/>
        <dsp:cNvSpPr/>
      </dsp:nvSpPr>
      <dsp:spPr>
        <a:xfrm>
          <a:off x="2002536" y="1718268"/>
          <a:ext cx="1481328" cy="1481328"/>
        </a:xfrm>
        <a:prstGeom prst="ellipse">
          <a:avLst/>
        </a:prstGeom>
        <a:gradFill rotWithShape="0">
          <a:gsLst>
            <a:gs pos="0">
              <a:srgbClr val="C0504D">
                <a:hueOff val="0"/>
                <a:satOff val="0"/>
                <a:lumOff val="0"/>
                <a:alphaOff val="0"/>
                <a:shade val="51000"/>
                <a:satMod val="130000"/>
              </a:srgbClr>
            </a:gs>
            <a:gs pos="80000">
              <a:srgbClr val="C0504D">
                <a:hueOff val="0"/>
                <a:satOff val="0"/>
                <a:lumOff val="0"/>
                <a:alphaOff val="0"/>
                <a:shade val="93000"/>
                <a:satMod val="130000"/>
              </a:srgbClr>
            </a:gs>
            <a:gs pos="100000">
              <a:srgbClr val="C0504D">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sv-SE" sz="2300" kern="1200">
              <a:solidFill>
                <a:sysClr val="window" lastClr="FFFFFF"/>
              </a:solidFill>
              <a:latin typeface="Calibri"/>
              <a:ea typeface="+mn-ea"/>
              <a:cs typeface="+mn-cs"/>
            </a:rPr>
            <a:t>Tolkning</a:t>
          </a:r>
        </a:p>
      </dsp:txBody>
      <dsp:txXfrm>
        <a:off x="2219471" y="1935203"/>
        <a:ext cx="1047458" cy="1047458"/>
      </dsp:txXfrm>
    </dsp:sp>
    <dsp:sp modelId="{8BC57D49-2FF5-4A96-8521-277884E5F6CA}">
      <dsp:nvSpPr>
        <dsp:cNvPr id="0" name=""/>
        <dsp:cNvSpPr/>
      </dsp:nvSpPr>
      <dsp:spPr>
        <a:xfrm rot="11700000">
          <a:off x="701561" y="1871767"/>
          <a:ext cx="1276208" cy="422178"/>
        </a:xfrm>
        <a:prstGeom prst="leftArrow">
          <a:avLst>
            <a:gd name="adj1" fmla="val 60000"/>
            <a:gd name="adj2" fmla="val 50000"/>
          </a:avLst>
        </a:prstGeom>
        <a:gradFill rotWithShape="0">
          <a:gsLst>
            <a:gs pos="0">
              <a:srgbClr val="9BBB59">
                <a:hueOff val="0"/>
                <a:satOff val="0"/>
                <a:lumOff val="0"/>
                <a:alphaOff val="0"/>
                <a:shade val="51000"/>
                <a:satMod val="130000"/>
              </a:srgbClr>
            </a:gs>
            <a:gs pos="80000">
              <a:srgbClr val="9BBB59">
                <a:hueOff val="0"/>
                <a:satOff val="0"/>
                <a:lumOff val="0"/>
                <a:alphaOff val="0"/>
                <a:shade val="93000"/>
                <a:satMod val="130000"/>
              </a:srgbClr>
            </a:gs>
            <a:gs pos="100000">
              <a:srgbClr val="9BBB59">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3C40C38A-9444-4F81-84F3-C711BB6394FC}">
      <dsp:nvSpPr>
        <dsp:cNvPr id="0" name=""/>
        <dsp:cNvSpPr/>
      </dsp:nvSpPr>
      <dsp:spPr>
        <a:xfrm>
          <a:off x="19673" y="1354798"/>
          <a:ext cx="1407261" cy="1125809"/>
        </a:xfrm>
        <a:prstGeom prst="roundRect">
          <a:avLst>
            <a:gd name="adj" fmla="val 10000"/>
          </a:avLst>
        </a:prstGeom>
        <a:gradFill rotWithShape="0">
          <a:gsLst>
            <a:gs pos="0">
              <a:srgbClr val="9BBB59">
                <a:hueOff val="0"/>
                <a:satOff val="0"/>
                <a:lumOff val="0"/>
                <a:alphaOff val="0"/>
                <a:shade val="51000"/>
                <a:satMod val="130000"/>
              </a:srgbClr>
            </a:gs>
            <a:gs pos="80000">
              <a:srgbClr val="9BBB59">
                <a:hueOff val="0"/>
                <a:satOff val="0"/>
                <a:lumOff val="0"/>
                <a:alphaOff val="0"/>
                <a:shade val="93000"/>
                <a:satMod val="130000"/>
              </a:srgbClr>
            </a:gs>
            <a:gs pos="100000">
              <a:srgbClr val="9BBB59">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955" tIns="20955" rIns="20955" bIns="20955" numCol="1" spcCol="1270" anchor="ctr" anchorCtr="0">
          <a:noAutofit/>
        </a:bodyPr>
        <a:lstStyle/>
        <a:p>
          <a:pPr lvl="0" algn="ctr" defTabSz="488950">
            <a:lnSpc>
              <a:spcPct val="90000"/>
            </a:lnSpc>
            <a:spcBef>
              <a:spcPct val="0"/>
            </a:spcBef>
            <a:spcAft>
              <a:spcPct val="35000"/>
            </a:spcAft>
          </a:pPr>
          <a:r>
            <a:rPr lang="sv-SE" sz="1100" kern="1200">
              <a:solidFill>
                <a:sysClr val="window" lastClr="FFFFFF"/>
              </a:solidFill>
              <a:latin typeface="Calibri"/>
              <a:ea typeface="+mn-ea"/>
              <a:cs typeface="+mn-cs"/>
            </a:rPr>
            <a:t>Länsstyrelsen</a:t>
          </a:r>
        </a:p>
      </dsp:txBody>
      <dsp:txXfrm>
        <a:off x="52647" y="1387772"/>
        <a:ext cx="1341313" cy="1059861"/>
      </dsp:txXfrm>
    </dsp:sp>
    <dsp:sp modelId="{84385E60-A75B-4956-93EE-FA381136206C}">
      <dsp:nvSpPr>
        <dsp:cNvPr id="0" name=""/>
        <dsp:cNvSpPr/>
      </dsp:nvSpPr>
      <dsp:spPr>
        <a:xfrm rot="14700000">
          <a:off x="1491012" y="930937"/>
          <a:ext cx="1276208" cy="422178"/>
        </a:xfrm>
        <a:prstGeom prst="leftArrow">
          <a:avLst>
            <a:gd name="adj1" fmla="val 60000"/>
            <a:gd name="adj2" fmla="val 50000"/>
          </a:avLst>
        </a:prstGeom>
        <a:gradFill rotWithShape="0">
          <a:gsLst>
            <a:gs pos="0">
              <a:srgbClr val="9BBB59">
                <a:hueOff val="3750088"/>
                <a:satOff val="-5627"/>
                <a:lumOff val="-915"/>
                <a:alphaOff val="0"/>
                <a:shade val="51000"/>
                <a:satMod val="130000"/>
              </a:srgbClr>
            </a:gs>
            <a:gs pos="80000">
              <a:srgbClr val="9BBB59">
                <a:hueOff val="3750088"/>
                <a:satOff val="-5627"/>
                <a:lumOff val="-915"/>
                <a:alphaOff val="0"/>
                <a:shade val="93000"/>
                <a:satMod val="130000"/>
              </a:srgbClr>
            </a:gs>
            <a:gs pos="100000">
              <a:srgbClr val="9BBB59">
                <a:hueOff val="3750088"/>
                <a:satOff val="-5627"/>
                <a:lumOff val="-915"/>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C4E8349D-725B-4016-8C99-AE562BC301E8}">
      <dsp:nvSpPr>
        <dsp:cNvPr id="0" name=""/>
        <dsp:cNvSpPr/>
      </dsp:nvSpPr>
      <dsp:spPr>
        <a:xfrm>
          <a:off x="1155811" y="803"/>
          <a:ext cx="1407261" cy="1125809"/>
        </a:xfrm>
        <a:prstGeom prst="roundRect">
          <a:avLst>
            <a:gd name="adj" fmla="val 10000"/>
          </a:avLst>
        </a:prstGeom>
        <a:gradFill rotWithShape="0">
          <a:gsLst>
            <a:gs pos="0">
              <a:srgbClr val="9BBB59">
                <a:hueOff val="3750088"/>
                <a:satOff val="-5627"/>
                <a:lumOff val="-915"/>
                <a:alphaOff val="0"/>
                <a:shade val="51000"/>
                <a:satMod val="130000"/>
              </a:srgbClr>
            </a:gs>
            <a:gs pos="80000">
              <a:srgbClr val="9BBB59">
                <a:hueOff val="3750088"/>
                <a:satOff val="-5627"/>
                <a:lumOff val="-915"/>
                <a:alphaOff val="0"/>
                <a:shade val="93000"/>
                <a:satMod val="130000"/>
              </a:srgbClr>
            </a:gs>
            <a:gs pos="100000">
              <a:srgbClr val="9BBB59">
                <a:hueOff val="3750088"/>
                <a:satOff val="-5627"/>
                <a:lumOff val="-915"/>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955" tIns="20955" rIns="20955" bIns="20955" numCol="1" spcCol="1270" anchor="ctr" anchorCtr="0">
          <a:noAutofit/>
        </a:bodyPr>
        <a:lstStyle/>
        <a:p>
          <a:pPr lvl="0" algn="ctr" defTabSz="488950">
            <a:lnSpc>
              <a:spcPct val="90000"/>
            </a:lnSpc>
            <a:spcBef>
              <a:spcPct val="0"/>
            </a:spcBef>
            <a:spcAft>
              <a:spcPct val="35000"/>
            </a:spcAft>
          </a:pPr>
          <a:r>
            <a:rPr lang="sv-SE" sz="1100" kern="1200">
              <a:solidFill>
                <a:sysClr val="window" lastClr="FFFFFF"/>
              </a:solidFill>
              <a:latin typeface="Calibri"/>
              <a:ea typeface="+mn-ea"/>
              <a:cs typeface="+mn-cs"/>
            </a:rPr>
            <a:t>Sektorsmyndigheter</a:t>
          </a:r>
        </a:p>
      </dsp:txBody>
      <dsp:txXfrm>
        <a:off x="1188785" y="33777"/>
        <a:ext cx="1341313" cy="1059861"/>
      </dsp:txXfrm>
    </dsp:sp>
    <dsp:sp modelId="{70B4E608-0401-4AAB-B0F2-B940D713E28A}">
      <dsp:nvSpPr>
        <dsp:cNvPr id="0" name=""/>
        <dsp:cNvSpPr/>
      </dsp:nvSpPr>
      <dsp:spPr>
        <a:xfrm rot="17700000">
          <a:off x="2719178" y="930937"/>
          <a:ext cx="1276208" cy="422178"/>
        </a:xfrm>
        <a:prstGeom prst="leftArrow">
          <a:avLst>
            <a:gd name="adj1" fmla="val 60000"/>
            <a:gd name="adj2" fmla="val 50000"/>
          </a:avLst>
        </a:prstGeom>
        <a:gradFill rotWithShape="0">
          <a:gsLst>
            <a:gs pos="0">
              <a:srgbClr val="9BBB59">
                <a:hueOff val="7500176"/>
                <a:satOff val="-11253"/>
                <a:lumOff val="-1830"/>
                <a:alphaOff val="0"/>
                <a:shade val="51000"/>
                <a:satMod val="130000"/>
              </a:srgbClr>
            </a:gs>
            <a:gs pos="80000">
              <a:srgbClr val="9BBB59">
                <a:hueOff val="7500176"/>
                <a:satOff val="-11253"/>
                <a:lumOff val="-1830"/>
                <a:alphaOff val="0"/>
                <a:shade val="93000"/>
                <a:satMod val="130000"/>
              </a:srgbClr>
            </a:gs>
            <a:gs pos="100000">
              <a:srgbClr val="9BBB59">
                <a:hueOff val="7500176"/>
                <a:satOff val="-11253"/>
                <a:lumOff val="-183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D21EBCEB-73E0-458C-9C6C-F1BB86EDC837}">
      <dsp:nvSpPr>
        <dsp:cNvPr id="0" name=""/>
        <dsp:cNvSpPr/>
      </dsp:nvSpPr>
      <dsp:spPr>
        <a:xfrm>
          <a:off x="2923327" y="803"/>
          <a:ext cx="1407261" cy="1125809"/>
        </a:xfrm>
        <a:prstGeom prst="roundRect">
          <a:avLst>
            <a:gd name="adj" fmla="val 10000"/>
          </a:avLst>
        </a:prstGeom>
        <a:gradFill rotWithShape="0">
          <a:gsLst>
            <a:gs pos="0">
              <a:srgbClr val="9BBB59">
                <a:hueOff val="7500176"/>
                <a:satOff val="-11253"/>
                <a:lumOff val="-1830"/>
                <a:alphaOff val="0"/>
                <a:shade val="51000"/>
                <a:satMod val="130000"/>
              </a:srgbClr>
            </a:gs>
            <a:gs pos="80000">
              <a:srgbClr val="9BBB59">
                <a:hueOff val="7500176"/>
                <a:satOff val="-11253"/>
                <a:lumOff val="-1830"/>
                <a:alphaOff val="0"/>
                <a:shade val="93000"/>
                <a:satMod val="130000"/>
              </a:srgbClr>
            </a:gs>
            <a:gs pos="100000">
              <a:srgbClr val="9BBB59">
                <a:hueOff val="7500176"/>
                <a:satOff val="-11253"/>
                <a:lumOff val="-183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955" tIns="20955" rIns="20955" bIns="20955" numCol="1" spcCol="1270" anchor="ctr" anchorCtr="0">
          <a:noAutofit/>
        </a:bodyPr>
        <a:lstStyle/>
        <a:p>
          <a:pPr lvl="0" algn="ctr" defTabSz="488950">
            <a:lnSpc>
              <a:spcPct val="90000"/>
            </a:lnSpc>
            <a:spcBef>
              <a:spcPct val="0"/>
            </a:spcBef>
            <a:spcAft>
              <a:spcPct val="35000"/>
            </a:spcAft>
          </a:pPr>
          <a:r>
            <a:rPr lang="sv-SE" sz="1100" kern="1200">
              <a:solidFill>
                <a:sysClr val="window" lastClr="FFFFFF"/>
              </a:solidFill>
              <a:latin typeface="Calibri"/>
              <a:ea typeface="+mn-ea"/>
              <a:cs typeface="+mn-cs"/>
            </a:rPr>
            <a:t>Intresseorganisationer</a:t>
          </a:r>
        </a:p>
      </dsp:txBody>
      <dsp:txXfrm>
        <a:off x="2956301" y="33777"/>
        <a:ext cx="1341313" cy="1059861"/>
      </dsp:txXfrm>
    </dsp:sp>
    <dsp:sp modelId="{F69DAD37-B95E-42FA-BE99-F84C8349E0E7}">
      <dsp:nvSpPr>
        <dsp:cNvPr id="0" name=""/>
        <dsp:cNvSpPr/>
      </dsp:nvSpPr>
      <dsp:spPr>
        <a:xfrm rot="20700000">
          <a:off x="3508629" y="1871767"/>
          <a:ext cx="1276208" cy="422178"/>
        </a:xfrm>
        <a:prstGeom prst="leftArrow">
          <a:avLst>
            <a:gd name="adj1" fmla="val 60000"/>
            <a:gd name="adj2" fmla="val 50000"/>
          </a:avLst>
        </a:prstGeom>
        <a:gradFill rotWithShape="0">
          <a:gsLst>
            <a:gs pos="0">
              <a:srgbClr val="9BBB59">
                <a:hueOff val="11250264"/>
                <a:satOff val="-16880"/>
                <a:lumOff val="-2745"/>
                <a:alphaOff val="0"/>
                <a:shade val="51000"/>
                <a:satMod val="130000"/>
              </a:srgbClr>
            </a:gs>
            <a:gs pos="80000">
              <a:srgbClr val="9BBB59">
                <a:hueOff val="11250264"/>
                <a:satOff val="-16880"/>
                <a:lumOff val="-2745"/>
                <a:alphaOff val="0"/>
                <a:shade val="93000"/>
                <a:satMod val="130000"/>
              </a:srgbClr>
            </a:gs>
            <a:gs pos="100000">
              <a:srgbClr val="9BBB59">
                <a:hueOff val="11250264"/>
                <a:satOff val="-16880"/>
                <a:lumOff val="-2745"/>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B2BADBB5-6477-4E82-9379-58183592A820}">
      <dsp:nvSpPr>
        <dsp:cNvPr id="0" name=""/>
        <dsp:cNvSpPr/>
      </dsp:nvSpPr>
      <dsp:spPr>
        <a:xfrm>
          <a:off x="4059464" y="1354798"/>
          <a:ext cx="1407261" cy="1125809"/>
        </a:xfrm>
        <a:prstGeom prst="roundRect">
          <a:avLst>
            <a:gd name="adj" fmla="val 10000"/>
          </a:avLst>
        </a:prstGeom>
        <a:gradFill rotWithShape="0">
          <a:gsLst>
            <a:gs pos="0">
              <a:srgbClr val="9BBB59">
                <a:hueOff val="11250264"/>
                <a:satOff val="-16880"/>
                <a:lumOff val="-2745"/>
                <a:alphaOff val="0"/>
                <a:shade val="51000"/>
                <a:satMod val="130000"/>
              </a:srgbClr>
            </a:gs>
            <a:gs pos="80000">
              <a:srgbClr val="9BBB59">
                <a:hueOff val="11250264"/>
                <a:satOff val="-16880"/>
                <a:lumOff val="-2745"/>
                <a:alphaOff val="0"/>
                <a:shade val="93000"/>
                <a:satMod val="130000"/>
              </a:srgbClr>
            </a:gs>
            <a:gs pos="100000">
              <a:srgbClr val="9BBB59">
                <a:hueOff val="11250264"/>
                <a:satOff val="-16880"/>
                <a:lumOff val="-2745"/>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955" tIns="20955" rIns="20955" bIns="20955" numCol="1" spcCol="1270" anchor="ctr" anchorCtr="0">
          <a:noAutofit/>
        </a:bodyPr>
        <a:lstStyle/>
        <a:p>
          <a:pPr lvl="0" algn="ctr" defTabSz="488950">
            <a:lnSpc>
              <a:spcPct val="90000"/>
            </a:lnSpc>
            <a:spcBef>
              <a:spcPct val="0"/>
            </a:spcBef>
            <a:spcAft>
              <a:spcPct val="35000"/>
            </a:spcAft>
          </a:pPr>
          <a:r>
            <a:rPr lang="sv-SE" sz="1100" kern="1200">
              <a:solidFill>
                <a:sysClr val="window" lastClr="FFFFFF"/>
              </a:solidFill>
              <a:latin typeface="Calibri"/>
              <a:ea typeface="+mn-ea"/>
              <a:cs typeface="+mn-cs"/>
            </a:rPr>
            <a:t>Kommunen</a:t>
          </a:r>
        </a:p>
      </dsp:txBody>
      <dsp:txXfrm>
        <a:off x="4092438" y="1387772"/>
        <a:ext cx="1341313" cy="1059861"/>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33D41B-50DC-4D43-8E3B-C4319395DDA1}">
      <dsp:nvSpPr>
        <dsp:cNvPr id="0" name=""/>
        <dsp:cNvSpPr/>
      </dsp:nvSpPr>
      <dsp:spPr>
        <a:xfrm>
          <a:off x="2490849" y="936687"/>
          <a:ext cx="2333500" cy="2333500"/>
        </a:xfrm>
        <a:prstGeom prst="ellipse">
          <a:avLst/>
        </a:prstGeom>
        <a:gradFill rotWithShape="0">
          <a:gsLst>
            <a:gs pos="0">
              <a:srgbClr val="4BACC6">
                <a:alpha val="50000"/>
                <a:hueOff val="0"/>
                <a:satOff val="0"/>
                <a:lumOff val="0"/>
                <a:alphaOff val="0"/>
                <a:shade val="51000"/>
                <a:satMod val="130000"/>
              </a:srgbClr>
            </a:gs>
            <a:gs pos="80000">
              <a:srgbClr val="4BACC6">
                <a:alpha val="50000"/>
                <a:hueOff val="0"/>
                <a:satOff val="0"/>
                <a:lumOff val="0"/>
                <a:alphaOff val="0"/>
                <a:shade val="93000"/>
                <a:satMod val="130000"/>
              </a:srgbClr>
            </a:gs>
            <a:gs pos="100000">
              <a:srgbClr val="4BACC6">
                <a:alpha val="50000"/>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r>
            <a:rPr lang="sv-SE" sz="2900" kern="1200" dirty="0">
              <a:solidFill>
                <a:sysClr val="windowText" lastClr="000000"/>
              </a:solidFill>
              <a:latin typeface="Calibri"/>
              <a:ea typeface="+mn-ea"/>
              <a:cs typeface="+mn-cs"/>
            </a:rPr>
            <a:t>Hållbar utveckling</a:t>
          </a:r>
        </a:p>
      </dsp:txBody>
      <dsp:txXfrm>
        <a:off x="2832582" y="1278420"/>
        <a:ext cx="1650034" cy="1650034"/>
      </dsp:txXfrm>
    </dsp:sp>
    <dsp:sp modelId="{95893F72-4E1D-4A41-AC4D-71DDA9882156}">
      <dsp:nvSpPr>
        <dsp:cNvPr id="0" name=""/>
        <dsp:cNvSpPr/>
      </dsp:nvSpPr>
      <dsp:spPr>
        <a:xfrm>
          <a:off x="3074224" y="416"/>
          <a:ext cx="1166750" cy="1166750"/>
        </a:xfrm>
        <a:prstGeom prst="ellipse">
          <a:avLst/>
        </a:prstGeom>
        <a:gradFill rotWithShape="0">
          <a:gsLst>
            <a:gs pos="0">
              <a:srgbClr val="4BACC6">
                <a:alpha val="50000"/>
                <a:hueOff val="-2483469"/>
                <a:satOff val="9953"/>
                <a:lumOff val="2157"/>
                <a:alphaOff val="0"/>
                <a:shade val="51000"/>
                <a:satMod val="130000"/>
              </a:srgbClr>
            </a:gs>
            <a:gs pos="80000">
              <a:srgbClr val="4BACC6">
                <a:alpha val="50000"/>
                <a:hueOff val="-2483469"/>
                <a:satOff val="9953"/>
                <a:lumOff val="2157"/>
                <a:alphaOff val="0"/>
                <a:shade val="93000"/>
                <a:satMod val="130000"/>
              </a:srgbClr>
            </a:gs>
            <a:gs pos="100000">
              <a:srgbClr val="4BACC6">
                <a:alpha val="50000"/>
                <a:hueOff val="-2483469"/>
                <a:satOff val="9953"/>
                <a:lumOff val="2157"/>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sv-SE" sz="1100" kern="1200" dirty="0">
              <a:solidFill>
                <a:sysClr val="windowText" lastClr="000000"/>
              </a:solidFill>
              <a:latin typeface="Calibri"/>
              <a:ea typeface="+mn-ea"/>
              <a:cs typeface="+mn-cs"/>
            </a:rPr>
            <a:t>Natur- och kulturmiljöer </a:t>
          </a:r>
          <a:r>
            <a:rPr lang="sv-SE" sz="1100" kern="1200" dirty="0" smtClean="0">
              <a:solidFill>
                <a:sysClr val="windowText" lastClr="000000"/>
              </a:solidFill>
              <a:latin typeface="Calibri"/>
              <a:ea typeface="+mn-ea"/>
              <a:cs typeface="+mn-cs"/>
            </a:rPr>
            <a:t>= tillgångar</a:t>
          </a:r>
          <a:endParaRPr lang="sv-SE" sz="1100" kern="1200" dirty="0">
            <a:solidFill>
              <a:sysClr val="windowText" lastClr="000000"/>
            </a:solidFill>
            <a:latin typeface="Calibri"/>
            <a:ea typeface="+mn-ea"/>
            <a:cs typeface="+mn-cs"/>
          </a:endParaRPr>
        </a:p>
      </dsp:txBody>
      <dsp:txXfrm>
        <a:off x="3245091" y="171283"/>
        <a:ext cx="825016" cy="825016"/>
      </dsp:txXfrm>
    </dsp:sp>
    <dsp:sp modelId="{AC8397CF-691C-4EE2-8163-33892A86C652}">
      <dsp:nvSpPr>
        <dsp:cNvPr id="0" name=""/>
        <dsp:cNvSpPr/>
      </dsp:nvSpPr>
      <dsp:spPr>
        <a:xfrm>
          <a:off x="4593870" y="1520062"/>
          <a:ext cx="1166750" cy="1166750"/>
        </a:xfrm>
        <a:prstGeom prst="ellipse">
          <a:avLst/>
        </a:prstGeom>
        <a:gradFill rotWithShape="0">
          <a:gsLst>
            <a:gs pos="0">
              <a:srgbClr val="4BACC6">
                <a:alpha val="50000"/>
                <a:hueOff val="-4966938"/>
                <a:satOff val="19906"/>
                <a:lumOff val="4314"/>
                <a:alphaOff val="0"/>
                <a:shade val="51000"/>
                <a:satMod val="130000"/>
              </a:srgbClr>
            </a:gs>
            <a:gs pos="80000">
              <a:srgbClr val="4BACC6">
                <a:alpha val="50000"/>
                <a:hueOff val="-4966938"/>
                <a:satOff val="19906"/>
                <a:lumOff val="4314"/>
                <a:alphaOff val="0"/>
                <a:shade val="93000"/>
                <a:satMod val="130000"/>
              </a:srgbClr>
            </a:gs>
            <a:gs pos="100000">
              <a:srgbClr val="4BACC6">
                <a:alpha val="50000"/>
                <a:hueOff val="-4966938"/>
                <a:satOff val="19906"/>
                <a:lumOff val="4314"/>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sv-SE" sz="1100" kern="1200" dirty="0" smtClean="0">
              <a:solidFill>
                <a:sysClr val="windowText" lastClr="000000"/>
              </a:solidFill>
              <a:latin typeface="Calibri"/>
              <a:ea typeface="+mn-ea"/>
              <a:cs typeface="+mn-cs"/>
            </a:rPr>
            <a:t>Anpassad  </a:t>
          </a:r>
          <a:r>
            <a:rPr lang="sv-SE" sz="1100" kern="1200" dirty="0">
              <a:solidFill>
                <a:sysClr val="windowText" lastClr="000000"/>
              </a:solidFill>
              <a:latin typeface="Calibri"/>
              <a:ea typeface="+mn-ea"/>
              <a:cs typeface="+mn-cs"/>
            </a:rPr>
            <a:t>fysisk planering</a:t>
          </a:r>
        </a:p>
      </dsp:txBody>
      <dsp:txXfrm>
        <a:off x="4764737" y="1690929"/>
        <a:ext cx="825016" cy="825016"/>
      </dsp:txXfrm>
    </dsp:sp>
    <dsp:sp modelId="{0A785917-7610-4D11-86D0-ACBE8BDB73E8}">
      <dsp:nvSpPr>
        <dsp:cNvPr id="0" name=""/>
        <dsp:cNvSpPr/>
      </dsp:nvSpPr>
      <dsp:spPr>
        <a:xfrm>
          <a:off x="3074224" y="3039707"/>
          <a:ext cx="1166750" cy="1166750"/>
        </a:xfrm>
        <a:prstGeom prst="ellipse">
          <a:avLst/>
        </a:prstGeom>
        <a:gradFill rotWithShape="0">
          <a:gsLst>
            <a:gs pos="0">
              <a:srgbClr val="4BACC6">
                <a:alpha val="50000"/>
                <a:hueOff val="-7450407"/>
                <a:satOff val="29858"/>
                <a:lumOff val="6471"/>
                <a:alphaOff val="0"/>
                <a:shade val="51000"/>
                <a:satMod val="130000"/>
              </a:srgbClr>
            </a:gs>
            <a:gs pos="80000">
              <a:srgbClr val="4BACC6">
                <a:alpha val="50000"/>
                <a:hueOff val="-7450407"/>
                <a:satOff val="29858"/>
                <a:lumOff val="6471"/>
                <a:alphaOff val="0"/>
                <a:shade val="93000"/>
                <a:satMod val="130000"/>
              </a:srgbClr>
            </a:gs>
            <a:gs pos="100000">
              <a:srgbClr val="4BACC6">
                <a:alpha val="50000"/>
                <a:hueOff val="-7450407"/>
                <a:satOff val="29858"/>
                <a:lumOff val="6471"/>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sv-SE" sz="1100" kern="1200">
              <a:solidFill>
                <a:sysClr val="windowText" lastClr="000000"/>
              </a:solidFill>
              <a:latin typeface="Calibri"/>
              <a:ea typeface="+mn-ea"/>
              <a:cs typeface="+mn-cs"/>
            </a:rPr>
            <a:t>Jämlikhet, jämställdhet, integration</a:t>
          </a:r>
        </a:p>
      </dsp:txBody>
      <dsp:txXfrm>
        <a:off x="3245091" y="3210574"/>
        <a:ext cx="825016" cy="825016"/>
      </dsp:txXfrm>
    </dsp:sp>
    <dsp:sp modelId="{E7873A83-C9F0-49E7-B4BA-D3A5BA169832}">
      <dsp:nvSpPr>
        <dsp:cNvPr id="0" name=""/>
        <dsp:cNvSpPr/>
      </dsp:nvSpPr>
      <dsp:spPr>
        <a:xfrm>
          <a:off x="1554579" y="1520062"/>
          <a:ext cx="1166750" cy="1166750"/>
        </a:xfrm>
        <a:prstGeom prst="ellipse">
          <a:avLst/>
        </a:prstGeom>
        <a:gradFill rotWithShape="0">
          <a:gsLst>
            <a:gs pos="0">
              <a:srgbClr val="4BACC6">
                <a:alpha val="50000"/>
                <a:hueOff val="-9933876"/>
                <a:satOff val="39811"/>
                <a:lumOff val="8628"/>
                <a:alphaOff val="0"/>
                <a:shade val="51000"/>
                <a:satMod val="130000"/>
              </a:srgbClr>
            </a:gs>
            <a:gs pos="80000">
              <a:srgbClr val="4BACC6">
                <a:alpha val="50000"/>
                <a:hueOff val="-9933876"/>
                <a:satOff val="39811"/>
                <a:lumOff val="8628"/>
                <a:alphaOff val="0"/>
                <a:shade val="93000"/>
                <a:satMod val="130000"/>
              </a:srgbClr>
            </a:gs>
            <a:gs pos="100000">
              <a:srgbClr val="4BACC6">
                <a:alpha val="50000"/>
                <a:hueOff val="-9933876"/>
                <a:satOff val="39811"/>
                <a:lumOff val="8628"/>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sv-SE" sz="1100" kern="1200">
              <a:solidFill>
                <a:sysClr val="windowText" lastClr="000000"/>
              </a:solidFill>
              <a:latin typeface="Calibri"/>
              <a:ea typeface="+mn-ea"/>
              <a:cs typeface="+mn-cs"/>
            </a:rPr>
            <a:t>Miljöteknik</a:t>
          </a:r>
        </a:p>
      </dsp:txBody>
      <dsp:txXfrm>
        <a:off x="1725446" y="1690929"/>
        <a:ext cx="825016" cy="825016"/>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1" y="1"/>
            <a:ext cx="2946189" cy="4960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sv-SE" altLang="sv-SE" dirty="0"/>
          </a:p>
        </p:txBody>
      </p:sp>
      <p:sp>
        <p:nvSpPr>
          <p:cNvPr id="60419" name="Rectangle 3"/>
          <p:cNvSpPr>
            <a:spLocks noGrp="1" noChangeArrowheads="1"/>
          </p:cNvSpPr>
          <p:nvPr>
            <p:ph type="dt" sz="quarter" idx="1"/>
          </p:nvPr>
        </p:nvSpPr>
        <p:spPr bwMode="auto">
          <a:xfrm>
            <a:off x="3849899" y="1"/>
            <a:ext cx="2946189" cy="4960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sv-SE" altLang="sv-SE" dirty="0"/>
          </a:p>
        </p:txBody>
      </p:sp>
      <p:sp>
        <p:nvSpPr>
          <p:cNvPr id="60420" name="Rectangle 4"/>
          <p:cNvSpPr>
            <a:spLocks noGrp="1" noChangeArrowheads="1"/>
          </p:cNvSpPr>
          <p:nvPr>
            <p:ph type="ftr" sz="quarter" idx="2"/>
          </p:nvPr>
        </p:nvSpPr>
        <p:spPr bwMode="auto">
          <a:xfrm>
            <a:off x="1" y="9429047"/>
            <a:ext cx="2946189" cy="4960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sv-SE" altLang="sv-SE" dirty="0"/>
          </a:p>
        </p:txBody>
      </p:sp>
      <p:sp>
        <p:nvSpPr>
          <p:cNvPr id="60421" name="Rectangle 5"/>
          <p:cNvSpPr>
            <a:spLocks noGrp="1" noChangeArrowheads="1"/>
          </p:cNvSpPr>
          <p:nvPr>
            <p:ph type="sldNum" sz="quarter" idx="3"/>
          </p:nvPr>
        </p:nvSpPr>
        <p:spPr bwMode="auto">
          <a:xfrm>
            <a:off x="3849899" y="9429047"/>
            <a:ext cx="2946189" cy="4960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A5D1889-1DB2-40E7-87F2-3107195A09AF}" type="slidenum">
              <a:rPr lang="sv-SE" altLang="sv-SE"/>
              <a:pPr/>
              <a:t>‹#›</a:t>
            </a:fld>
            <a:endParaRPr lang="sv-SE" altLang="sv-SE" dirty="0"/>
          </a:p>
        </p:txBody>
      </p:sp>
    </p:spTree>
    <p:extLst>
      <p:ext uri="{BB962C8B-B14F-4D97-AF65-F5344CB8AC3E}">
        <p14:creationId xmlns:p14="http://schemas.microsoft.com/office/powerpoint/2010/main" val="34464561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1" y="1"/>
            <a:ext cx="2946189" cy="4960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sv-SE" altLang="sv-SE" dirty="0"/>
          </a:p>
        </p:txBody>
      </p:sp>
      <p:sp>
        <p:nvSpPr>
          <p:cNvPr id="59395" name="Rectangle 3"/>
          <p:cNvSpPr>
            <a:spLocks noGrp="1" noChangeArrowheads="1"/>
          </p:cNvSpPr>
          <p:nvPr>
            <p:ph type="dt" idx="1"/>
          </p:nvPr>
        </p:nvSpPr>
        <p:spPr bwMode="auto">
          <a:xfrm>
            <a:off x="3849899" y="1"/>
            <a:ext cx="2946189" cy="4960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sv-SE" altLang="sv-SE" dirty="0"/>
          </a:p>
        </p:txBody>
      </p:sp>
      <p:sp>
        <p:nvSpPr>
          <p:cNvPr id="5939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9397" name="Rectangle 5"/>
          <p:cNvSpPr>
            <a:spLocks noGrp="1" noChangeArrowheads="1"/>
          </p:cNvSpPr>
          <p:nvPr>
            <p:ph type="body" sz="quarter" idx="3"/>
          </p:nvPr>
        </p:nvSpPr>
        <p:spPr bwMode="auto">
          <a:xfrm>
            <a:off x="679768" y="4714523"/>
            <a:ext cx="5438140" cy="44673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altLang="sv-SE" smtClean="0"/>
              <a:t>Klicka här för att ändra format på bakgrundstexten</a:t>
            </a:r>
          </a:p>
          <a:p>
            <a:pPr lvl="1"/>
            <a:r>
              <a:rPr lang="sv-SE" altLang="sv-SE" smtClean="0"/>
              <a:t>Nivå två</a:t>
            </a:r>
          </a:p>
          <a:p>
            <a:pPr lvl="2"/>
            <a:r>
              <a:rPr lang="sv-SE" altLang="sv-SE" smtClean="0"/>
              <a:t>Nivå tre</a:t>
            </a:r>
          </a:p>
          <a:p>
            <a:pPr lvl="3"/>
            <a:r>
              <a:rPr lang="sv-SE" altLang="sv-SE" smtClean="0"/>
              <a:t>Nivå fyra</a:t>
            </a:r>
          </a:p>
          <a:p>
            <a:pPr lvl="4"/>
            <a:r>
              <a:rPr lang="sv-SE" altLang="sv-SE" smtClean="0"/>
              <a:t>Nivå fem</a:t>
            </a:r>
          </a:p>
        </p:txBody>
      </p:sp>
      <p:sp>
        <p:nvSpPr>
          <p:cNvPr id="59398" name="Rectangle 6"/>
          <p:cNvSpPr>
            <a:spLocks noGrp="1" noChangeArrowheads="1"/>
          </p:cNvSpPr>
          <p:nvPr>
            <p:ph type="ftr" sz="quarter" idx="4"/>
          </p:nvPr>
        </p:nvSpPr>
        <p:spPr bwMode="auto">
          <a:xfrm>
            <a:off x="1" y="9429047"/>
            <a:ext cx="2946189" cy="4960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sv-SE" altLang="sv-SE" dirty="0"/>
          </a:p>
        </p:txBody>
      </p:sp>
      <p:sp>
        <p:nvSpPr>
          <p:cNvPr id="59399" name="Rectangle 7"/>
          <p:cNvSpPr>
            <a:spLocks noGrp="1" noChangeArrowheads="1"/>
          </p:cNvSpPr>
          <p:nvPr>
            <p:ph type="sldNum" sz="quarter" idx="5"/>
          </p:nvPr>
        </p:nvSpPr>
        <p:spPr bwMode="auto">
          <a:xfrm>
            <a:off x="3849899" y="9429047"/>
            <a:ext cx="2946189" cy="4960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24D817B-7296-4A58-A89E-718E9F079C6B}" type="slidenum">
              <a:rPr lang="sv-SE" altLang="sv-SE"/>
              <a:pPr/>
              <a:t>‹#›</a:t>
            </a:fld>
            <a:endParaRPr lang="sv-SE" altLang="sv-SE" dirty="0"/>
          </a:p>
        </p:txBody>
      </p:sp>
    </p:spTree>
    <p:extLst>
      <p:ext uri="{BB962C8B-B14F-4D97-AF65-F5344CB8AC3E}">
        <p14:creationId xmlns:p14="http://schemas.microsoft.com/office/powerpoint/2010/main" val="376837875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LT Std" pitchFamily="18" charset="0"/>
        <a:ea typeface="+mn-ea"/>
        <a:cs typeface="+mn-cs"/>
      </a:defRPr>
    </a:lvl1pPr>
    <a:lvl2pPr marL="457200" algn="l" rtl="0" fontAlgn="base">
      <a:spcBef>
        <a:spcPct val="30000"/>
      </a:spcBef>
      <a:spcAft>
        <a:spcPct val="0"/>
      </a:spcAft>
      <a:defRPr sz="1200" kern="1200">
        <a:solidFill>
          <a:schemeClr val="tx1"/>
        </a:solidFill>
        <a:latin typeface="Times LT Std" pitchFamily="18" charset="0"/>
        <a:ea typeface="+mn-ea"/>
        <a:cs typeface="+mn-cs"/>
      </a:defRPr>
    </a:lvl2pPr>
    <a:lvl3pPr marL="914400" algn="l" rtl="0" fontAlgn="base">
      <a:spcBef>
        <a:spcPct val="30000"/>
      </a:spcBef>
      <a:spcAft>
        <a:spcPct val="0"/>
      </a:spcAft>
      <a:defRPr sz="1200" kern="1200">
        <a:solidFill>
          <a:schemeClr val="tx1"/>
        </a:solidFill>
        <a:latin typeface="Times LT Std" pitchFamily="18" charset="0"/>
        <a:ea typeface="+mn-ea"/>
        <a:cs typeface="+mn-cs"/>
      </a:defRPr>
    </a:lvl3pPr>
    <a:lvl4pPr marL="1371600" algn="l" rtl="0" fontAlgn="base">
      <a:spcBef>
        <a:spcPct val="30000"/>
      </a:spcBef>
      <a:spcAft>
        <a:spcPct val="0"/>
      </a:spcAft>
      <a:defRPr sz="1200" kern="1200">
        <a:solidFill>
          <a:schemeClr val="tx1"/>
        </a:solidFill>
        <a:latin typeface="Times LT Std" pitchFamily="18" charset="0"/>
        <a:ea typeface="+mn-ea"/>
        <a:cs typeface="+mn-cs"/>
      </a:defRPr>
    </a:lvl4pPr>
    <a:lvl5pPr marL="1828800" algn="l" rtl="0" fontAlgn="base">
      <a:spcBef>
        <a:spcPct val="30000"/>
      </a:spcBef>
      <a:spcAft>
        <a:spcPct val="0"/>
      </a:spcAft>
      <a:defRPr sz="1200" kern="1200">
        <a:solidFill>
          <a:schemeClr val="tx1"/>
        </a:solidFill>
        <a:latin typeface="Times LT Std"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24D817B-7296-4A58-A89E-718E9F079C6B}" type="slidenum">
              <a:rPr lang="sv-SE" altLang="sv-SE" smtClean="0"/>
              <a:pPr/>
              <a:t>1</a:t>
            </a:fld>
            <a:endParaRPr lang="sv-SE" altLang="sv-SE" dirty="0"/>
          </a:p>
        </p:txBody>
      </p:sp>
    </p:spTree>
    <p:extLst>
      <p:ext uri="{BB962C8B-B14F-4D97-AF65-F5344CB8AC3E}">
        <p14:creationId xmlns:p14="http://schemas.microsoft.com/office/powerpoint/2010/main" val="23602477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Hur löser vi utmaningarna? Nytt</a:t>
            </a:r>
            <a:r>
              <a:rPr lang="sv-SE" baseline="0" dirty="0" smtClean="0"/>
              <a:t> synsätt:</a:t>
            </a:r>
            <a:endParaRPr lang="sv-SE" dirty="0" smtClean="0"/>
          </a:p>
          <a:p>
            <a:endParaRPr lang="sv-SE" dirty="0" smtClean="0"/>
          </a:p>
          <a:p>
            <a:r>
              <a:rPr lang="sv-SE" dirty="0" smtClean="0"/>
              <a:t>Vi måste se de rika natur- och kulturmiljöer som de tillgångar</a:t>
            </a:r>
            <a:r>
              <a:rPr lang="sv-SE" baseline="0" dirty="0" smtClean="0"/>
              <a:t> de är – besöksnäringen har ytterligare utvecklingspotential! Se allt som hänt de senaste åren i Kalmar t ex! </a:t>
            </a:r>
            <a:r>
              <a:rPr lang="sv-SE" baseline="0" dirty="0" err="1" smtClean="0"/>
              <a:t>Circle</a:t>
            </a:r>
            <a:r>
              <a:rPr lang="sv-SE" baseline="0" dirty="0" smtClean="0"/>
              <a:t> </a:t>
            </a:r>
            <a:r>
              <a:rPr lang="sv-SE" baseline="0" dirty="0" err="1" smtClean="0"/>
              <a:t>Resort</a:t>
            </a:r>
            <a:r>
              <a:rPr lang="sv-SE" baseline="0" dirty="0" smtClean="0"/>
              <a:t>, Slottsholmen. Astrid Lindgrens värld.</a:t>
            </a:r>
          </a:p>
          <a:p>
            <a:r>
              <a:rPr lang="sv-SE" baseline="0" dirty="0" smtClean="0"/>
              <a:t> </a:t>
            </a:r>
          </a:p>
          <a:p>
            <a:r>
              <a:rPr lang="sv-SE" baseline="0" dirty="0" smtClean="0"/>
              <a:t>Vi måste hitta smarta miljölösningar för lantbrukets utveckling! Smart teknik för gödning och bekämpningsmedel är både ekonomisk för lantbrukaren och bra för Östersjön! Biogasen!</a:t>
            </a:r>
          </a:p>
          <a:p>
            <a:endParaRPr lang="sv-SE" baseline="0" dirty="0" smtClean="0"/>
          </a:p>
          <a:p>
            <a:r>
              <a:rPr lang="sv-SE" baseline="0" dirty="0" smtClean="0"/>
              <a:t>Vi måste ha en fysisk planering anpassad för förhållandena i länet! Strandskyddet inte detsamma i storstadsregionerna som i Emmaboda och Högsby kommun! Bra med regeringens senaste ändring, </a:t>
            </a:r>
            <a:r>
              <a:rPr lang="sv-SE" baseline="0" dirty="0" err="1" smtClean="0"/>
              <a:t>prop</a:t>
            </a:r>
            <a:r>
              <a:rPr lang="sv-SE" baseline="0" dirty="0" smtClean="0"/>
              <a:t> om möjlighet att upphäva strandskyddet vid små sjöar och vattendrag.</a:t>
            </a:r>
          </a:p>
          <a:p>
            <a:endParaRPr lang="sv-SE" baseline="0" dirty="0" smtClean="0"/>
          </a:p>
          <a:p>
            <a:r>
              <a:rPr lang="sv-SE" baseline="0" dirty="0" smtClean="0"/>
              <a:t>Vi måste se till att möjligheterna står öppna för alla! Främja eftergymnasial utbildning, könsneutrala yrkesval. Integration! Ta tillvara den stora resursen hos utrikes födda! Bredbandsutbyggnad, digital agenda för länet! Service på landsbygden. Barn- och äldreomsorg.</a:t>
            </a:r>
          </a:p>
          <a:p>
            <a:endParaRPr lang="sv-SE" baseline="0" dirty="0" smtClean="0"/>
          </a:p>
          <a:p>
            <a:r>
              <a:rPr lang="sv-SE" baseline="0" dirty="0" smtClean="0"/>
              <a:t>Vi måste se den hållbara utvecklingen som en lönsam affär!</a:t>
            </a:r>
          </a:p>
          <a:p>
            <a:endParaRPr lang="sv-SE" dirty="0"/>
          </a:p>
        </p:txBody>
      </p:sp>
      <p:sp>
        <p:nvSpPr>
          <p:cNvPr id="4" name="Platshållare för bildnummer 3"/>
          <p:cNvSpPr>
            <a:spLocks noGrp="1"/>
          </p:cNvSpPr>
          <p:nvPr>
            <p:ph type="sldNum" sz="quarter" idx="10"/>
          </p:nvPr>
        </p:nvSpPr>
        <p:spPr/>
        <p:txBody>
          <a:bodyPr/>
          <a:lstStyle/>
          <a:p>
            <a:fld id="{C24D817B-7296-4A58-A89E-718E9F079C6B}" type="slidenum">
              <a:rPr lang="sv-SE" altLang="sv-SE" smtClean="0"/>
              <a:pPr/>
              <a:t>10</a:t>
            </a:fld>
            <a:endParaRPr lang="sv-SE" altLang="sv-SE" dirty="0"/>
          </a:p>
        </p:txBody>
      </p:sp>
    </p:spTree>
    <p:extLst>
      <p:ext uri="{BB962C8B-B14F-4D97-AF65-F5344CB8AC3E}">
        <p14:creationId xmlns:p14="http://schemas.microsoft.com/office/powerpoint/2010/main" val="38066674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C24D817B-7296-4A58-A89E-718E9F079C6B}" type="slidenum">
              <a:rPr lang="sv-SE" altLang="sv-SE" smtClean="0">
                <a:solidFill>
                  <a:prstClr val="black"/>
                </a:solidFill>
              </a:rPr>
              <a:pPr/>
              <a:t>2</a:t>
            </a:fld>
            <a:endParaRPr lang="sv-SE" altLang="sv-SE" dirty="0">
              <a:solidFill>
                <a:prstClr val="black"/>
              </a:solidFill>
            </a:endParaRPr>
          </a:p>
        </p:txBody>
      </p:sp>
    </p:spTree>
    <p:extLst>
      <p:ext uri="{BB962C8B-B14F-4D97-AF65-F5344CB8AC3E}">
        <p14:creationId xmlns:p14="http://schemas.microsoft.com/office/powerpoint/2010/main" val="13169592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smtClean="0"/>
              <a:t>Ekosystemtjänster: </a:t>
            </a:r>
            <a:r>
              <a:rPr lang="sv-SE" sz="1200" b="1" i="0" u="none" strike="noStrike" kern="1200" baseline="0" dirty="0" smtClean="0">
                <a:solidFill>
                  <a:srgbClr val="FFFF00"/>
                </a:solidFill>
                <a:latin typeface="Times LT Std" pitchFamily="18" charset="0"/>
                <a:ea typeface="+mn-ea"/>
                <a:cs typeface="+mn-cs"/>
              </a:rPr>
              <a:t>De tjänster som naturens ekosystem ger till människan, och de utgör en bas för vår välfärd.</a:t>
            </a:r>
            <a:endParaRPr lang="sv-SE" b="1" dirty="0" smtClean="0">
              <a:solidFill>
                <a:srgbClr val="FFFF00"/>
              </a:solidFill>
            </a:endParaRPr>
          </a:p>
          <a:p>
            <a:endParaRPr lang="sv-SE" dirty="0" smtClean="0"/>
          </a:p>
          <a:p>
            <a:r>
              <a:rPr lang="sv-SE" dirty="0" smtClean="0"/>
              <a:t>Ekosystemtjänste</a:t>
            </a:r>
            <a:r>
              <a:rPr lang="sv-SE" baseline="0" dirty="0" smtClean="0"/>
              <a:t>r i skogen: Träråvara, bioenergi, översvämningsskydd(trädens vattenupptag), klimatregelring (lagring av kol i träd och mark), livsmedel (bär, svamp och viltkött) mm</a:t>
            </a:r>
          </a:p>
          <a:p>
            <a:endParaRPr lang="sv-SE" baseline="0" dirty="0" smtClean="0"/>
          </a:p>
          <a:p>
            <a:r>
              <a:rPr lang="sv-SE" baseline="0" dirty="0" smtClean="0"/>
              <a:t>Ekosystemtjänster i havet: Livsmedel (fisk, skaldjur, musslor) Rekreation och turism (bad, segling mm), Klimatreglering (upptag av koldioxid) mm</a:t>
            </a:r>
          </a:p>
          <a:p>
            <a:endParaRPr lang="sv-SE" baseline="0" dirty="0" smtClean="0"/>
          </a:p>
          <a:p>
            <a:r>
              <a:rPr lang="sv-SE" baseline="0" dirty="0" smtClean="0"/>
              <a:t>Natur- och kulturvärden, skapade av tusentals år av jord- och skogsbruk: Mycket höga i länet, stor tillgång! Kustläget!</a:t>
            </a:r>
          </a:p>
          <a:p>
            <a:endParaRPr lang="sv-SE" baseline="0" dirty="0" smtClean="0"/>
          </a:p>
          <a:p>
            <a:r>
              <a:rPr lang="sv-SE" baseline="0" dirty="0" smtClean="0"/>
              <a:t>Tillsammans är detta förutsättningar för de gröna näringarna, för turism och besöksnäring, för ett gott liv med fina miljöer för boende och rekreation!</a:t>
            </a:r>
            <a:endParaRPr lang="sv-SE" dirty="0"/>
          </a:p>
        </p:txBody>
      </p:sp>
      <p:sp>
        <p:nvSpPr>
          <p:cNvPr id="4" name="Platshållare för bildnummer 3"/>
          <p:cNvSpPr>
            <a:spLocks noGrp="1"/>
          </p:cNvSpPr>
          <p:nvPr>
            <p:ph type="sldNum" sz="quarter" idx="10"/>
          </p:nvPr>
        </p:nvSpPr>
        <p:spPr/>
        <p:txBody>
          <a:bodyPr/>
          <a:lstStyle/>
          <a:p>
            <a:fld id="{C24D817B-7296-4A58-A89E-718E9F079C6B}" type="slidenum">
              <a:rPr lang="sv-SE" altLang="sv-SE" smtClean="0"/>
              <a:pPr/>
              <a:t>3</a:t>
            </a:fld>
            <a:endParaRPr lang="sv-SE" altLang="sv-SE" dirty="0"/>
          </a:p>
        </p:txBody>
      </p:sp>
    </p:spTree>
    <p:extLst>
      <p:ext uri="{BB962C8B-B14F-4D97-AF65-F5344CB8AC3E}">
        <p14:creationId xmlns:p14="http://schemas.microsoft.com/office/powerpoint/2010/main" val="2079220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Exempel Slottsholmen (riskintresset</a:t>
            </a:r>
            <a:r>
              <a:rPr lang="sv-SE" baseline="0" dirty="0" smtClean="0"/>
              <a:t> för kulturmiljö Västerviks stad)</a:t>
            </a:r>
            <a:r>
              <a:rPr lang="sv-SE" dirty="0" smtClean="0"/>
              <a:t>,</a:t>
            </a:r>
            <a:r>
              <a:rPr lang="sv-SE" baseline="0" dirty="0" smtClean="0"/>
              <a:t> Linnéuniversitetet (riksintresset Kalmar hamn)</a:t>
            </a:r>
          </a:p>
          <a:p>
            <a:endParaRPr lang="sv-SE" baseline="0" dirty="0" smtClean="0"/>
          </a:p>
          <a:p>
            <a:r>
              <a:rPr lang="sv-SE" baseline="0" dirty="0" smtClean="0"/>
              <a:t>Även kulturmiljöer och byggnadsminnen, ex Kalmar slott (byggnadsminne och fornlämning)</a:t>
            </a:r>
          </a:p>
          <a:p>
            <a:endParaRPr lang="sv-SE" baseline="0" dirty="0" smtClean="0"/>
          </a:p>
          <a:p>
            <a:r>
              <a:rPr lang="sv-SE" baseline="0" dirty="0" smtClean="0"/>
              <a:t>Natura2000, hotade arter - </a:t>
            </a:r>
            <a:r>
              <a:rPr lang="sv-SE" baseline="0" dirty="0" err="1" smtClean="0"/>
              <a:t>Ekerum</a:t>
            </a:r>
            <a:endParaRPr lang="sv-SE" baseline="0" dirty="0" smtClean="0"/>
          </a:p>
        </p:txBody>
      </p:sp>
      <p:sp>
        <p:nvSpPr>
          <p:cNvPr id="4" name="Platshållare för bildnummer 3"/>
          <p:cNvSpPr>
            <a:spLocks noGrp="1"/>
          </p:cNvSpPr>
          <p:nvPr>
            <p:ph type="sldNum" sz="quarter" idx="10"/>
          </p:nvPr>
        </p:nvSpPr>
        <p:spPr/>
        <p:txBody>
          <a:bodyPr/>
          <a:lstStyle/>
          <a:p>
            <a:fld id="{C24D817B-7296-4A58-A89E-718E9F079C6B}" type="slidenum">
              <a:rPr lang="sv-SE" altLang="sv-SE" smtClean="0"/>
              <a:pPr/>
              <a:t>4</a:t>
            </a:fld>
            <a:endParaRPr lang="sv-SE" altLang="sv-SE" dirty="0"/>
          </a:p>
        </p:txBody>
      </p:sp>
    </p:spTree>
    <p:extLst>
      <p:ext uri="{BB962C8B-B14F-4D97-AF65-F5344CB8AC3E}">
        <p14:creationId xmlns:p14="http://schemas.microsoft.com/office/powerpoint/2010/main" val="27295678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smtClean="0"/>
          </a:p>
          <a:p>
            <a:r>
              <a:rPr lang="sv-SE" dirty="0" smtClean="0"/>
              <a:t>Konflikt mellan olika samhällsmål!</a:t>
            </a:r>
          </a:p>
          <a:p>
            <a:endParaRPr lang="sv-SE" dirty="0" smtClean="0"/>
          </a:p>
          <a:p>
            <a:r>
              <a:rPr lang="sv-SE" dirty="0" smtClean="0"/>
              <a:t>Förnyelsebar energi</a:t>
            </a:r>
            <a:r>
              <a:rPr lang="sv-SE" baseline="0" dirty="0" smtClean="0"/>
              <a:t> mot havsörnar mm, </a:t>
            </a:r>
            <a:r>
              <a:rPr lang="sv-SE" dirty="0" smtClean="0"/>
              <a:t> ex </a:t>
            </a:r>
            <a:r>
              <a:rPr lang="sv-SE" dirty="0" err="1" smtClean="0"/>
              <a:t>Bottorp</a:t>
            </a:r>
            <a:endParaRPr lang="sv-SE" dirty="0" smtClean="0"/>
          </a:p>
          <a:p>
            <a:endParaRPr lang="sv-SE" dirty="0" smtClean="0"/>
          </a:p>
          <a:p>
            <a:endParaRPr lang="sv-SE" dirty="0" smtClean="0"/>
          </a:p>
          <a:p>
            <a:r>
              <a:rPr lang="sv-SE" dirty="0" smtClean="0"/>
              <a:t>Världsarv</a:t>
            </a:r>
            <a:r>
              <a:rPr lang="sv-SE" baseline="0" dirty="0" smtClean="0"/>
              <a:t> /Vindkraft annat exempel</a:t>
            </a:r>
            <a:endParaRPr lang="sv-SE" dirty="0"/>
          </a:p>
        </p:txBody>
      </p:sp>
      <p:sp>
        <p:nvSpPr>
          <p:cNvPr id="4" name="Platshållare för bildnummer 3"/>
          <p:cNvSpPr>
            <a:spLocks noGrp="1"/>
          </p:cNvSpPr>
          <p:nvPr>
            <p:ph type="sldNum" sz="quarter" idx="10"/>
          </p:nvPr>
        </p:nvSpPr>
        <p:spPr/>
        <p:txBody>
          <a:bodyPr/>
          <a:lstStyle/>
          <a:p>
            <a:fld id="{C24D817B-7296-4A58-A89E-718E9F079C6B}" type="slidenum">
              <a:rPr lang="sv-SE" altLang="sv-SE" smtClean="0"/>
              <a:pPr/>
              <a:t>5</a:t>
            </a:fld>
            <a:endParaRPr lang="sv-SE" altLang="sv-SE" dirty="0"/>
          </a:p>
        </p:txBody>
      </p:sp>
    </p:spTree>
    <p:extLst>
      <p:ext uri="{BB962C8B-B14F-4D97-AF65-F5344CB8AC3E}">
        <p14:creationId xmlns:p14="http://schemas.microsoft.com/office/powerpoint/2010/main" val="19004586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Exempel </a:t>
            </a:r>
            <a:r>
              <a:rPr lang="sv-SE" dirty="0" err="1" smtClean="0"/>
              <a:t>Holmsberg</a:t>
            </a:r>
            <a:r>
              <a:rPr lang="sv-SE" dirty="0" smtClean="0"/>
              <a:t>, Hörninge</a:t>
            </a:r>
          </a:p>
          <a:p>
            <a:endParaRPr lang="sv-SE" dirty="0" smtClean="0"/>
          </a:p>
          <a:p>
            <a:r>
              <a:rPr lang="sv-SE" dirty="0" smtClean="0"/>
              <a:t>Även biotopskydd – stenmurarna på Öland</a:t>
            </a:r>
            <a:endParaRPr lang="sv-SE" dirty="0"/>
          </a:p>
        </p:txBody>
      </p:sp>
      <p:sp>
        <p:nvSpPr>
          <p:cNvPr id="4" name="Platshållare för bildnummer 3"/>
          <p:cNvSpPr>
            <a:spLocks noGrp="1"/>
          </p:cNvSpPr>
          <p:nvPr>
            <p:ph type="sldNum" sz="quarter" idx="10"/>
          </p:nvPr>
        </p:nvSpPr>
        <p:spPr/>
        <p:txBody>
          <a:bodyPr/>
          <a:lstStyle/>
          <a:p>
            <a:fld id="{C24D817B-7296-4A58-A89E-718E9F079C6B}" type="slidenum">
              <a:rPr lang="sv-SE" altLang="sv-SE" smtClean="0"/>
              <a:pPr/>
              <a:t>6</a:t>
            </a:fld>
            <a:endParaRPr lang="sv-SE" altLang="sv-SE" dirty="0"/>
          </a:p>
        </p:txBody>
      </p:sp>
    </p:spTree>
    <p:extLst>
      <p:ext uri="{BB962C8B-B14F-4D97-AF65-F5344CB8AC3E}">
        <p14:creationId xmlns:p14="http://schemas.microsoft.com/office/powerpoint/2010/main" val="22997947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Ex </a:t>
            </a:r>
            <a:r>
              <a:rPr lang="sv-SE" dirty="0" err="1" smtClean="0"/>
              <a:t>Circle</a:t>
            </a:r>
            <a:r>
              <a:rPr lang="sv-SE" baseline="0" dirty="0" smtClean="0"/>
              <a:t> </a:t>
            </a:r>
            <a:r>
              <a:rPr lang="sv-SE" baseline="0" dirty="0" err="1" smtClean="0"/>
              <a:t>Resort</a:t>
            </a:r>
            <a:r>
              <a:rPr lang="sv-SE" baseline="0" dirty="0" smtClean="0"/>
              <a:t>, Kapelluddens camping, enskilda boenden</a:t>
            </a:r>
            <a:endParaRPr lang="sv-SE" dirty="0"/>
          </a:p>
        </p:txBody>
      </p:sp>
      <p:sp>
        <p:nvSpPr>
          <p:cNvPr id="4" name="Platshållare för bildnummer 3"/>
          <p:cNvSpPr>
            <a:spLocks noGrp="1"/>
          </p:cNvSpPr>
          <p:nvPr>
            <p:ph type="sldNum" sz="quarter" idx="10"/>
          </p:nvPr>
        </p:nvSpPr>
        <p:spPr/>
        <p:txBody>
          <a:bodyPr/>
          <a:lstStyle/>
          <a:p>
            <a:fld id="{C24D817B-7296-4A58-A89E-718E9F079C6B}" type="slidenum">
              <a:rPr lang="sv-SE" altLang="sv-SE" smtClean="0"/>
              <a:pPr/>
              <a:t>7</a:t>
            </a:fld>
            <a:endParaRPr lang="sv-SE" altLang="sv-SE" dirty="0"/>
          </a:p>
        </p:txBody>
      </p:sp>
    </p:spTree>
    <p:extLst>
      <p:ext uri="{BB962C8B-B14F-4D97-AF65-F5344CB8AC3E}">
        <p14:creationId xmlns:p14="http://schemas.microsoft.com/office/powerpoint/2010/main" val="24326398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Lagstiftningen inte utformad så vi slipper avvägningar!</a:t>
            </a:r>
          </a:p>
          <a:p>
            <a:endParaRPr lang="sv-SE" dirty="0" smtClean="0"/>
          </a:p>
          <a:p>
            <a:r>
              <a:rPr lang="sv-SE" dirty="0" smtClean="0"/>
              <a:t>Det är i tolkningen</a:t>
            </a:r>
            <a:r>
              <a:rPr lang="sv-SE" baseline="0" dirty="0" smtClean="0"/>
              <a:t> den stora utmaningen ligger! Många som gör anspråk på den i beslutsprocessen, se nästa bild:</a:t>
            </a:r>
            <a:endParaRPr lang="sv-SE" dirty="0"/>
          </a:p>
        </p:txBody>
      </p:sp>
      <p:sp>
        <p:nvSpPr>
          <p:cNvPr id="4" name="Platshållare för bildnummer 3"/>
          <p:cNvSpPr>
            <a:spLocks noGrp="1"/>
          </p:cNvSpPr>
          <p:nvPr>
            <p:ph type="sldNum" sz="quarter" idx="10"/>
          </p:nvPr>
        </p:nvSpPr>
        <p:spPr/>
        <p:txBody>
          <a:bodyPr/>
          <a:lstStyle/>
          <a:p>
            <a:fld id="{C24D817B-7296-4A58-A89E-718E9F079C6B}" type="slidenum">
              <a:rPr lang="sv-SE" altLang="sv-SE" smtClean="0"/>
              <a:pPr/>
              <a:t>8</a:t>
            </a:fld>
            <a:endParaRPr lang="sv-SE" altLang="sv-SE" dirty="0"/>
          </a:p>
        </p:txBody>
      </p:sp>
    </p:spTree>
    <p:extLst>
      <p:ext uri="{BB962C8B-B14F-4D97-AF65-F5344CB8AC3E}">
        <p14:creationId xmlns:p14="http://schemas.microsoft.com/office/powerpoint/2010/main" val="28627936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Starka och djupa expertkunskaper – värderingar, risk för subjektiva bedömningar i myndigheterna</a:t>
            </a:r>
          </a:p>
          <a:p>
            <a:endParaRPr lang="sv-SE" dirty="0" smtClean="0"/>
          </a:p>
          <a:p>
            <a:r>
              <a:rPr lang="sv-SE" dirty="0" smtClean="0"/>
              <a:t>Sektorsmyndigheter överklagar våra beslut, ex</a:t>
            </a:r>
            <a:r>
              <a:rPr lang="sv-SE" baseline="0" dirty="0" smtClean="0"/>
              <a:t> Emån. Intresseförening, ex </a:t>
            </a:r>
            <a:r>
              <a:rPr lang="sv-SE" baseline="0" dirty="0" err="1" smtClean="0"/>
              <a:t>Holmsberg</a:t>
            </a:r>
            <a:r>
              <a:rPr lang="sv-SE" baseline="0" dirty="0" smtClean="0"/>
              <a:t> (Naturskyddsföreningen) </a:t>
            </a:r>
            <a:endParaRPr lang="sv-SE" dirty="0" smtClean="0"/>
          </a:p>
          <a:p>
            <a:endParaRPr lang="sv-SE" dirty="0" smtClean="0"/>
          </a:p>
          <a:p>
            <a:r>
              <a:rPr lang="sv-SE" dirty="0" smtClean="0"/>
              <a:t>Samhällets</a:t>
            </a:r>
            <a:r>
              <a:rPr lang="sv-SE" baseline="0" dirty="0" smtClean="0"/>
              <a:t> sektorisering skapar konflikter mellan olika samhällsmål – startar i Regeringen</a:t>
            </a:r>
          </a:p>
          <a:p>
            <a:endParaRPr lang="sv-SE" baseline="0" dirty="0" smtClean="0"/>
          </a:p>
          <a:p>
            <a:r>
              <a:rPr lang="sv-SE" baseline="0" dirty="0" smtClean="0"/>
              <a:t>Också konflikter mellan politiker och tjänstemän i myndigheter och kommuner</a:t>
            </a:r>
          </a:p>
          <a:p>
            <a:endParaRPr lang="sv-SE" baseline="0" dirty="0" smtClean="0"/>
          </a:p>
          <a:p>
            <a:r>
              <a:rPr lang="sv-SE" baseline="0" dirty="0" smtClean="0"/>
              <a:t>Ledarskap! Positivt anslag! Lösningsinriktat!</a:t>
            </a:r>
          </a:p>
          <a:p>
            <a:endParaRPr lang="sv-SE" dirty="0" smtClean="0"/>
          </a:p>
          <a:p>
            <a:endParaRPr lang="sv-SE" dirty="0"/>
          </a:p>
        </p:txBody>
      </p:sp>
      <p:sp>
        <p:nvSpPr>
          <p:cNvPr id="4" name="Platshållare för bildnummer 3"/>
          <p:cNvSpPr>
            <a:spLocks noGrp="1"/>
          </p:cNvSpPr>
          <p:nvPr>
            <p:ph type="sldNum" sz="quarter" idx="10"/>
          </p:nvPr>
        </p:nvSpPr>
        <p:spPr/>
        <p:txBody>
          <a:bodyPr/>
          <a:lstStyle/>
          <a:p>
            <a:fld id="{C24D817B-7296-4A58-A89E-718E9F079C6B}" type="slidenum">
              <a:rPr lang="sv-SE" altLang="sv-SE" smtClean="0"/>
              <a:pPr/>
              <a:t>9</a:t>
            </a:fld>
            <a:endParaRPr lang="sv-SE" altLang="sv-SE" dirty="0"/>
          </a:p>
        </p:txBody>
      </p:sp>
    </p:spTree>
    <p:extLst>
      <p:ext uri="{BB962C8B-B14F-4D97-AF65-F5344CB8AC3E}">
        <p14:creationId xmlns:p14="http://schemas.microsoft.com/office/powerpoint/2010/main" val="40776941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66562" name="Rectangle 2"/>
          <p:cNvSpPr>
            <a:spLocks noGrp="1" noChangeArrowheads="1"/>
          </p:cNvSpPr>
          <p:nvPr>
            <p:ph type="ctrTitle"/>
          </p:nvPr>
        </p:nvSpPr>
        <p:spPr>
          <a:xfrm>
            <a:off x="914400" y="1965325"/>
            <a:ext cx="7315200" cy="1463675"/>
          </a:xfrm>
        </p:spPr>
        <p:txBody>
          <a:bodyPr anchor="ctr"/>
          <a:lstStyle>
            <a:lvl1pPr>
              <a:defRPr sz="3600"/>
            </a:lvl1pPr>
          </a:lstStyle>
          <a:p>
            <a:pPr lvl="0"/>
            <a:r>
              <a:rPr lang="sv-SE" altLang="sv-SE" noProof="0" smtClean="0"/>
              <a:t>Klicka här för att ändra format</a:t>
            </a:r>
          </a:p>
        </p:txBody>
      </p:sp>
      <p:sp>
        <p:nvSpPr>
          <p:cNvPr id="66563" name="Rectangle 3"/>
          <p:cNvSpPr>
            <a:spLocks noGrp="1" noChangeArrowheads="1"/>
          </p:cNvSpPr>
          <p:nvPr>
            <p:ph type="subTitle" idx="1"/>
          </p:nvPr>
        </p:nvSpPr>
        <p:spPr>
          <a:xfrm>
            <a:off x="1646238" y="3429000"/>
            <a:ext cx="5851525" cy="1463675"/>
          </a:xfrm>
        </p:spPr>
        <p:txBody>
          <a:bodyPr/>
          <a:lstStyle>
            <a:lvl1pPr algn="ctr">
              <a:defRPr/>
            </a:lvl1pPr>
          </a:lstStyle>
          <a:p>
            <a:pPr lvl="0"/>
            <a:r>
              <a:rPr lang="sv-SE" altLang="sv-SE" noProof="0" smtClean="0"/>
              <a:t>Klicka här för att ändra format på underrubrik i bakgrunden</a:t>
            </a:r>
          </a:p>
        </p:txBody>
      </p:sp>
      <p:sp>
        <p:nvSpPr>
          <p:cNvPr id="66564" name="Rectangle 4"/>
          <p:cNvSpPr>
            <a:spLocks noChangeArrowheads="1"/>
          </p:cNvSpPr>
          <p:nvPr/>
        </p:nvSpPr>
        <p:spPr bwMode="auto">
          <a:xfrm>
            <a:off x="0" y="5957888"/>
            <a:ext cx="9144000" cy="900112"/>
          </a:xfrm>
          <a:prstGeom prst="rect">
            <a:avLst/>
          </a:prstGeom>
          <a:solidFill>
            <a:srgbClr val="06529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dirty="0"/>
          </a:p>
        </p:txBody>
      </p:sp>
      <p:pic>
        <p:nvPicPr>
          <p:cNvPr id="66573" name="Picture 13" descr="logo_standard_ne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67625" y="6021388"/>
            <a:ext cx="1292225" cy="7334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Tree>
    <p:extLst>
      <p:ext uri="{BB962C8B-B14F-4D97-AF65-F5344CB8AC3E}">
        <p14:creationId xmlns:p14="http://schemas.microsoft.com/office/powerpoint/2010/main" val="3486163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400800" y="503238"/>
            <a:ext cx="1828800" cy="49371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914400" y="503238"/>
            <a:ext cx="5334000" cy="49371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Tree>
    <p:extLst>
      <p:ext uri="{BB962C8B-B14F-4D97-AF65-F5344CB8AC3E}">
        <p14:creationId xmlns:p14="http://schemas.microsoft.com/office/powerpoint/2010/main" val="474130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Tree>
    <p:extLst>
      <p:ext uri="{BB962C8B-B14F-4D97-AF65-F5344CB8AC3E}">
        <p14:creationId xmlns:p14="http://schemas.microsoft.com/office/powerpoint/2010/main" val="3520071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spTree>
    <p:extLst>
      <p:ext uri="{BB962C8B-B14F-4D97-AF65-F5344CB8AC3E}">
        <p14:creationId xmlns:p14="http://schemas.microsoft.com/office/powerpoint/2010/main" val="2509911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914400" y="1233488"/>
            <a:ext cx="3581400" cy="4206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233488"/>
            <a:ext cx="3581400" cy="4206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Tree>
    <p:extLst>
      <p:ext uri="{BB962C8B-B14F-4D97-AF65-F5344CB8AC3E}">
        <p14:creationId xmlns:p14="http://schemas.microsoft.com/office/powerpoint/2010/main" val="3499911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Tree>
    <p:extLst>
      <p:ext uri="{BB962C8B-B14F-4D97-AF65-F5344CB8AC3E}">
        <p14:creationId xmlns:p14="http://schemas.microsoft.com/office/powerpoint/2010/main" val="865697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Tree>
    <p:extLst>
      <p:ext uri="{BB962C8B-B14F-4D97-AF65-F5344CB8AC3E}">
        <p14:creationId xmlns:p14="http://schemas.microsoft.com/office/powerpoint/2010/main" val="2448059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180978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Tree>
    <p:extLst>
      <p:ext uri="{BB962C8B-B14F-4D97-AF65-F5344CB8AC3E}">
        <p14:creationId xmlns:p14="http://schemas.microsoft.com/office/powerpoint/2010/main" val="2714153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dirty="0" smtClean="0"/>
              <a:t>Klicka på ikonen för att lägga till en bild</a:t>
            </a:r>
            <a:endParaRPr lang="sv-SE" dirty="0"/>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Tree>
    <p:extLst>
      <p:ext uri="{BB962C8B-B14F-4D97-AF65-F5344CB8AC3E}">
        <p14:creationId xmlns:p14="http://schemas.microsoft.com/office/powerpoint/2010/main" val="1639050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bwMode="auto">
          <a:xfrm>
            <a:off x="914400" y="503238"/>
            <a:ext cx="7315200"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altLang="sv-SE" smtClean="0"/>
              <a:t>Huvudrubrik Arial 32 pt</a:t>
            </a:r>
          </a:p>
        </p:txBody>
      </p:sp>
      <p:sp>
        <p:nvSpPr>
          <p:cNvPr id="35843" name="Rectangle 3"/>
          <p:cNvSpPr>
            <a:spLocks noGrp="1" noChangeArrowheads="1"/>
          </p:cNvSpPr>
          <p:nvPr>
            <p:ph type="body" idx="1"/>
          </p:nvPr>
        </p:nvSpPr>
        <p:spPr bwMode="auto">
          <a:xfrm>
            <a:off x="914400" y="1233488"/>
            <a:ext cx="7315200" cy="420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altLang="sv-SE" smtClean="0"/>
              <a:t>Bröd Arial 24 pt</a:t>
            </a:r>
          </a:p>
        </p:txBody>
      </p:sp>
      <p:sp>
        <p:nvSpPr>
          <p:cNvPr id="35844" name="Rectangle 4"/>
          <p:cNvSpPr>
            <a:spLocks noChangeArrowheads="1"/>
          </p:cNvSpPr>
          <p:nvPr/>
        </p:nvSpPr>
        <p:spPr bwMode="auto">
          <a:xfrm>
            <a:off x="0" y="5957888"/>
            <a:ext cx="9144000" cy="900112"/>
          </a:xfrm>
          <a:prstGeom prst="rect">
            <a:avLst/>
          </a:prstGeom>
          <a:solidFill>
            <a:srgbClr val="06529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dirty="0"/>
          </a:p>
        </p:txBody>
      </p:sp>
      <p:pic>
        <p:nvPicPr>
          <p:cNvPr id="35852" name="Picture 12" descr="logo_standard_ne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7667625" y="6021388"/>
            <a:ext cx="1292225" cy="733425"/>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xStyles>
    <p:titleStyle>
      <a:lvl1pPr algn="ctr" rtl="0" eaLnBrk="1" fontAlgn="base" hangingPunct="1">
        <a:spcBef>
          <a:spcPct val="0"/>
        </a:spcBef>
        <a:spcAft>
          <a:spcPct val="0"/>
        </a:spcAft>
        <a:defRPr sz="3200">
          <a:solidFill>
            <a:srgbClr val="06529A"/>
          </a:solidFill>
          <a:latin typeface="+mj-lt"/>
          <a:ea typeface="+mj-ea"/>
          <a:cs typeface="+mj-cs"/>
        </a:defRPr>
      </a:lvl1pPr>
      <a:lvl2pPr algn="ctr" rtl="0" eaLnBrk="1" fontAlgn="base" hangingPunct="1">
        <a:spcBef>
          <a:spcPct val="0"/>
        </a:spcBef>
        <a:spcAft>
          <a:spcPct val="0"/>
        </a:spcAft>
        <a:defRPr sz="3200">
          <a:solidFill>
            <a:srgbClr val="06529A"/>
          </a:solidFill>
          <a:latin typeface="Arial" charset="0"/>
        </a:defRPr>
      </a:lvl2pPr>
      <a:lvl3pPr algn="ctr" rtl="0" eaLnBrk="1" fontAlgn="base" hangingPunct="1">
        <a:spcBef>
          <a:spcPct val="0"/>
        </a:spcBef>
        <a:spcAft>
          <a:spcPct val="0"/>
        </a:spcAft>
        <a:defRPr sz="3200">
          <a:solidFill>
            <a:srgbClr val="06529A"/>
          </a:solidFill>
          <a:latin typeface="Arial" charset="0"/>
        </a:defRPr>
      </a:lvl3pPr>
      <a:lvl4pPr algn="ctr" rtl="0" eaLnBrk="1" fontAlgn="base" hangingPunct="1">
        <a:spcBef>
          <a:spcPct val="0"/>
        </a:spcBef>
        <a:spcAft>
          <a:spcPct val="0"/>
        </a:spcAft>
        <a:defRPr sz="3200">
          <a:solidFill>
            <a:srgbClr val="06529A"/>
          </a:solidFill>
          <a:latin typeface="Arial" charset="0"/>
        </a:defRPr>
      </a:lvl4pPr>
      <a:lvl5pPr algn="ctr" rtl="0" eaLnBrk="1" fontAlgn="base" hangingPunct="1">
        <a:spcBef>
          <a:spcPct val="0"/>
        </a:spcBef>
        <a:spcAft>
          <a:spcPct val="0"/>
        </a:spcAft>
        <a:defRPr sz="3200">
          <a:solidFill>
            <a:srgbClr val="06529A"/>
          </a:solidFill>
          <a:latin typeface="Arial" charset="0"/>
        </a:defRPr>
      </a:lvl5pPr>
      <a:lvl6pPr marL="457200" algn="ctr" rtl="0" eaLnBrk="1" fontAlgn="base" hangingPunct="1">
        <a:spcBef>
          <a:spcPct val="0"/>
        </a:spcBef>
        <a:spcAft>
          <a:spcPct val="0"/>
        </a:spcAft>
        <a:defRPr sz="3200">
          <a:solidFill>
            <a:srgbClr val="06529A"/>
          </a:solidFill>
          <a:latin typeface="Arial" charset="0"/>
        </a:defRPr>
      </a:lvl6pPr>
      <a:lvl7pPr marL="914400" algn="ctr" rtl="0" eaLnBrk="1" fontAlgn="base" hangingPunct="1">
        <a:spcBef>
          <a:spcPct val="0"/>
        </a:spcBef>
        <a:spcAft>
          <a:spcPct val="0"/>
        </a:spcAft>
        <a:defRPr sz="3200">
          <a:solidFill>
            <a:srgbClr val="06529A"/>
          </a:solidFill>
          <a:latin typeface="Arial" charset="0"/>
        </a:defRPr>
      </a:lvl7pPr>
      <a:lvl8pPr marL="1371600" algn="ctr" rtl="0" eaLnBrk="1" fontAlgn="base" hangingPunct="1">
        <a:spcBef>
          <a:spcPct val="0"/>
        </a:spcBef>
        <a:spcAft>
          <a:spcPct val="0"/>
        </a:spcAft>
        <a:defRPr sz="3200">
          <a:solidFill>
            <a:srgbClr val="06529A"/>
          </a:solidFill>
          <a:latin typeface="Arial" charset="0"/>
        </a:defRPr>
      </a:lvl8pPr>
      <a:lvl9pPr marL="1828800" algn="ctr" rtl="0" eaLnBrk="1" fontAlgn="base" hangingPunct="1">
        <a:spcBef>
          <a:spcPct val="0"/>
        </a:spcBef>
        <a:spcAft>
          <a:spcPct val="0"/>
        </a:spcAft>
        <a:defRPr sz="3200">
          <a:solidFill>
            <a:srgbClr val="06529A"/>
          </a:solidFill>
          <a:latin typeface="Arial" charset="0"/>
        </a:defRPr>
      </a:lvl9pPr>
    </p:titleStyle>
    <p:bodyStyle>
      <a:lvl1pPr algn="l" rtl="0" eaLnBrk="1" fontAlgn="base" hangingPunct="1">
        <a:lnSpc>
          <a:spcPts val="2600"/>
        </a:lnSpc>
        <a:spcBef>
          <a:spcPct val="20000"/>
        </a:spcBef>
        <a:spcAft>
          <a:spcPts val="1000"/>
        </a:spcAft>
        <a:defRPr sz="2400">
          <a:solidFill>
            <a:schemeClr val="tx1"/>
          </a:solidFill>
          <a:latin typeface="+mn-lt"/>
          <a:ea typeface="+mn-ea"/>
          <a:cs typeface="+mn-cs"/>
        </a:defRPr>
      </a:lvl1pPr>
      <a:lvl2pPr marL="742950" indent="-285750" algn="l" rtl="0" eaLnBrk="1" fontAlgn="base" hangingPunct="1">
        <a:spcBef>
          <a:spcPct val="20000"/>
        </a:spcBef>
        <a:spcAft>
          <a:spcPct val="0"/>
        </a:spcAft>
        <a:defRPr sz="2800">
          <a:solidFill>
            <a:schemeClr val="tx1"/>
          </a:solidFill>
          <a:latin typeface="+mn-lt"/>
        </a:defRPr>
      </a:lvl2pPr>
      <a:lvl3pPr marL="1143000" indent="-228600" algn="l" rtl="0" eaLnBrk="1" fontAlgn="base" hangingPunct="1">
        <a:spcBef>
          <a:spcPct val="20000"/>
        </a:spcBef>
        <a:spcAft>
          <a:spcPct val="0"/>
        </a:spcAft>
        <a:defRPr sz="2400">
          <a:solidFill>
            <a:schemeClr val="tx1"/>
          </a:solidFill>
          <a:latin typeface="+mn-lt"/>
        </a:defRPr>
      </a:lvl3pPr>
      <a:lvl4pPr marL="1600200" indent="-228600" algn="l" rtl="0" eaLnBrk="1" fontAlgn="base" hangingPunct="1">
        <a:spcBef>
          <a:spcPct val="20000"/>
        </a:spcBef>
        <a:spcAft>
          <a:spcPct val="0"/>
        </a:spcAft>
        <a:defRPr sz="2000">
          <a:solidFill>
            <a:schemeClr val="tx1"/>
          </a:solidFill>
          <a:latin typeface="+mn-lt"/>
        </a:defRPr>
      </a:lvl4pPr>
      <a:lvl5pPr marL="2057400" indent="-228600" algn="l" rtl="0" eaLnBrk="1" fontAlgn="base" hangingPunct="1">
        <a:spcBef>
          <a:spcPct val="20000"/>
        </a:spcBef>
        <a:spcAft>
          <a:spcPct val="0"/>
        </a:spcAft>
        <a:defRPr sz="2000">
          <a:solidFill>
            <a:schemeClr val="tx1"/>
          </a:solidFill>
          <a:latin typeface="+mn-lt"/>
        </a:defRPr>
      </a:lvl5pPr>
      <a:lvl6pPr marL="2514600" indent="-228600" algn="l" rtl="0" eaLnBrk="1" fontAlgn="base" hangingPunct="1">
        <a:spcBef>
          <a:spcPct val="20000"/>
        </a:spcBef>
        <a:spcAft>
          <a:spcPct val="0"/>
        </a:spcAft>
        <a:defRPr sz="2000">
          <a:solidFill>
            <a:schemeClr val="tx1"/>
          </a:solidFill>
          <a:latin typeface="+mn-lt"/>
        </a:defRPr>
      </a:lvl6pPr>
      <a:lvl7pPr marL="2971800" indent="-228600" algn="l" rtl="0" eaLnBrk="1" fontAlgn="base" hangingPunct="1">
        <a:spcBef>
          <a:spcPct val="20000"/>
        </a:spcBef>
        <a:spcAft>
          <a:spcPct val="0"/>
        </a:spcAft>
        <a:defRPr sz="2000">
          <a:solidFill>
            <a:schemeClr val="tx1"/>
          </a:solidFill>
          <a:latin typeface="+mn-lt"/>
        </a:defRPr>
      </a:lvl7pPr>
      <a:lvl8pPr marL="3429000" indent="-228600" algn="l" rtl="0" eaLnBrk="1" fontAlgn="base" hangingPunct="1">
        <a:spcBef>
          <a:spcPct val="20000"/>
        </a:spcBef>
        <a:spcAft>
          <a:spcPct val="0"/>
        </a:spcAft>
        <a:defRPr sz="2000">
          <a:solidFill>
            <a:schemeClr val="tx1"/>
          </a:solidFill>
          <a:latin typeface="+mn-lt"/>
        </a:defRPr>
      </a:lvl8pPr>
      <a:lvl9pPr marL="3886200" indent="-228600" algn="l" rtl="0" eaLnBrk="1" fontAlgn="base" hangingPunct="1">
        <a:spcBef>
          <a:spcPct val="20000"/>
        </a:spcBef>
        <a:spcAft>
          <a:spcPct val="0"/>
        </a:spcAft>
        <a:defRPr sz="20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9.xml.rels><?xml version="1.0" encoding="UTF-8" standalone="yes"?>
<Relationships xmlns="http://schemas.openxmlformats.org/package/2006/relationships"><Relationship Id="rId8" Type="http://schemas.openxmlformats.org/officeDocument/2006/relationships/diagramData" Target="../diagrams/data8.xml"/><Relationship Id="rId3" Type="http://schemas.openxmlformats.org/officeDocument/2006/relationships/diagramData" Target="../diagrams/data7.xml"/><Relationship Id="rId7" Type="http://schemas.microsoft.com/office/2007/relationships/diagramDrawing" Target="../diagrams/drawing7.xml"/><Relationship Id="rId12" Type="http://schemas.microsoft.com/office/2007/relationships/diagramDrawing" Target="../diagrams/drawing8.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7.xml"/><Relationship Id="rId11" Type="http://schemas.openxmlformats.org/officeDocument/2006/relationships/diagramColors" Target="../diagrams/colors8.xml"/><Relationship Id="rId5" Type="http://schemas.openxmlformats.org/officeDocument/2006/relationships/diagramQuickStyle" Target="../diagrams/quickStyle7.xml"/><Relationship Id="rId10" Type="http://schemas.openxmlformats.org/officeDocument/2006/relationships/diagramQuickStyle" Target="../diagrams/quickStyle8.xml"/><Relationship Id="rId4" Type="http://schemas.openxmlformats.org/officeDocument/2006/relationships/diagramLayout" Target="../diagrams/layout7.xml"/><Relationship Id="rId9" Type="http://schemas.openxmlformats.org/officeDocument/2006/relationships/diagramLayout" Target="../diagrams/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99592" y="1916832"/>
            <a:ext cx="7315200" cy="3888432"/>
          </a:xfrm>
        </p:spPr>
        <p:txBody>
          <a:bodyPr/>
          <a:lstStyle/>
          <a:p>
            <a:r>
              <a:rPr lang="sv-SE" dirty="0"/>
              <a:t>Hållbar utveckling</a:t>
            </a:r>
            <a:br>
              <a:rPr lang="sv-SE" dirty="0"/>
            </a:br>
            <a:r>
              <a:rPr lang="sv-SE" dirty="0"/>
              <a:t>-en förutsättning för vårt läns tillväxt</a:t>
            </a:r>
            <a:br>
              <a:rPr lang="sv-SE" dirty="0"/>
            </a:br>
            <a:r>
              <a:rPr lang="sv-SE" dirty="0" smtClean="0"/>
              <a:t/>
            </a:r>
            <a:br>
              <a:rPr lang="sv-SE" dirty="0" smtClean="0"/>
            </a:br>
            <a:r>
              <a:rPr lang="sv-SE" dirty="0"/>
              <a:t/>
            </a:r>
            <a:br>
              <a:rPr lang="sv-SE" dirty="0"/>
            </a:br>
            <a:r>
              <a:rPr lang="sv-SE" dirty="0" smtClean="0"/>
              <a:t/>
            </a:r>
            <a:br>
              <a:rPr lang="sv-SE" dirty="0" smtClean="0"/>
            </a:br>
            <a:r>
              <a:rPr lang="sv-SE" dirty="0"/>
              <a:t/>
            </a:r>
            <a:br>
              <a:rPr lang="sv-SE" dirty="0"/>
            </a:br>
            <a:r>
              <a:rPr lang="sv-SE" dirty="0" smtClean="0"/>
              <a:t/>
            </a:r>
            <a:br>
              <a:rPr lang="sv-SE" dirty="0" smtClean="0"/>
            </a:br>
            <a:r>
              <a:rPr lang="sv-SE" sz="1400" dirty="0" smtClean="0"/>
              <a:t>Torsås Kustmiljögrupp 2014-05-24</a:t>
            </a:r>
            <a:endParaRPr lang="sv-SE" dirty="0"/>
          </a:p>
        </p:txBody>
      </p:sp>
    </p:spTree>
    <p:extLst>
      <p:ext uri="{BB962C8B-B14F-4D97-AF65-F5344CB8AC3E}">
        <p14:creationId xmlns:p14="http://schemas.microsoft.com/office/powerpoint/2010/main" val="25800699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En lönsam hållbar utveckling</a:t>
            </a:r>
            <a:endParaRPr lang="sv-SE" dirty="0"/>
          </a:p>
        </p:txBody>
      </p:sp>
      <p:graphicFrame>
        <p:nvGraphicFramePr>
          <p:cNvPr id="6" name="Platshållare för innehåll 5"/>
          <p:cNvGraphicFramePr>
            <a:graphicFrameLocks noGrp="1"/>
          </p:cNvGraphicFramePr>
          <p:nvPr>
            <p:ph idx="1"/>
            <p:extLst>
              <p:ext uri="{D42A27DB-BD31-4B8C-83A1-F6EECF244321}">
                <p14:modId xmlns:p14="http://schemas.microsoft.com/office/powerpoint/2010/main" val="1411842126"/>
              </p:ext>
            </p:extLst>
          </p:nvPr>
        </p:nvGraphicFramePr>
        <p:xfrm>
          <a:off x="914400" y="1233488"/>
          <a:ext cx="7315200" cy="42068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185440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Hållbarhet ger förutsättningar</a:t>
            </a:r>
            <a:endParaRPr lang="sv-SE" dirty="0"/>
          </a:p>
        </p:txBody>
      </p:sp>
      <p:sp>
        <p:nvSpPr>
          <p:cNvPr id="3" name="Platshållare för innehåll 2"/>
          <p:cNvSpPr>
            <a:spLocks noGrp="1"/>
          </p:cNvSpPr>
          <p:nvPr>
            <p:ph idx="1"/>
          </p:nvPr>
        </p:nvSpPr>
        <p:spPr>
          <a:xfrm>
            <a:off x="1763688" y="1988840"/>
            <a:ext cx="6465912" cy="3451523"/>
          </a:xfrm>
        </p:spPr>
        <p:txBody>
          <a:bodyPr/>
          <a:lstStyle/>
          <a:p>
            <a:pPr marL="342900" indent="-342900">
              <a:buFont typeface="Arial" panose="020B0604020202020204" pitchFamily="34" charset="0"/>
              <a:buChar char="•"/>
            </a:pPr>
            <a:r>
              <a:rPr lang="sv-SE" dirty="0" smtClean="0"/>
              <a:t>Rent vatten för badturismen</a:t>
            </a:r>
          </a:p>
          <a:p>
            <a:pPr marL="342900" indent="-342900">
              <a:buFont typeface="Arial" panose="020B0604020202020204" pitchFamily="34" charset="0"/>
              <a:buChar char="•"/>
            </a:pPr>
            <a:r>
              <a:rPr lang="sv-SE" dirty="0" smtClean="0"/>
              <a:t>Rent vatten för expansion av industrin</a:t>
            </a:r>
          </a:p>
          <a:p>
            <a:pPr marL="342900" indent="-342900">
              <a:buFont typeface="Arial" panose="020B0604020202020204" pitchFamily="34" charset="0"/>
              <a:buChar char="•"/>
            </a:pPr>
            <a:r>
              <a:rPr lang="sv-SE" dirty="0" smtClean="0"/>
              <a:t>Rent vatten för djurhållning</a:t>
            </a:r>
          </a:p>
          <a:p>
            <a:pPr marL="342900" indent="-342900">
              <a:buFont typeface="Arial" panose="020B0604020202020204" pitchFamily="34" charset="0"/>
              <a:buChar char="•"/>
            </a:pPr>
            <a:r>
              <a:rPr lang="sv-SE" dirty="0" smtClean="0"/>
              <a:t>Rent vatten och klimatförändringarna</a:t>
            </a:r>
            <a:endParaRPr lang="sv-SE" dirty="0"/>
          </a:p>
        </p:txBody>
      </p:sp>
    </p:spTree>
    <p:extLst>
      <p:ext uri="{BB962C8B-B14F-4D97-AF65-F5344CB8AC3E}">
        <p14:creationId xmlns:p14="http://schemas.microsoft.com/office/powerpoint/2010/main" val="32275053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99592" y="1628800"/>
            <a:ext cx="7315200" cy="1485602"/>
          </a:xfrm>
        </p:spPr>
        <p:txBody>
          <a:bodyPr/>
          <a:lstStyle/>
          <a:p>
            <a:r>
              <a:rPr lang="sv-SE" dirty="0" smtClean="0"/>
              <a:t>Att klara avvägningarna är en ledarfråga</a:t>
            </a:r>
            <a:endParaRPr lang="sv-SE" dirty="0"/>
          </a:p>
        </p:txBody>
      </p:sp>
    </p:spTree>
    <p:extLst>
      <p:ext uri="{BB962C8B-B14F-4D97-AF65-F5344CB8AC3E}">
        <p14:creationId xmlns:p14="http://schemas.microsoft.com/office/powerpoint/2010/main" val="16260146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Vision</a:t>
            </a:r>
            <a:endParaRPr lang="sv-SE" dirty="0"/>
          </a:p>
        </p:txBody>
      </p:sp>
      <p:sp>
        <p:nvSpPr>
          <p:cNvPr id="3" name="Platshållare för innehåll 2"/>
          <p:cNvSpPr>
            <a:spLocks noGrp="1"/>
          </p:cNvSpPr>
          <p:nvPr>
            <p:ph idx="1"/>
          </p:nvPr>
        </p:nvSpPr>
        <p:spPr/>
        <p:txBody>
          <a:bodyPr/>
          <a:lstStyle/>
          <a:p>
            <a:endParaRPr lang="sv-SE" i="1" dirty="0" smtClean="0"/>
          </a:p>
          <a:p>
            <a:r>
              <a:rPr lang="sv-SE" i="1" dirty="0" smtClean="0"/>
              <a:t>Vi bidrar till hållbar utveckling, en god livsmiljö och tillväxt i Kalmar län. Detta gör vi genom avvägningar mellan ekonomisk, ekologisk och social hållbarhet</a:t>
            </a:r>
            <a:r>
              <a:rPr lang="sv-SE" dirty="0" smtClean="0"/>
              <a:t>.</a:t>
            </a:r>
          </a:p>
          <a:p>
            <a:endParaRPr lang="sv-SE" dirty="0"/>
          </a:p>
          <a:p>
            <a:pPr algn="ctr"/>
            <a:r>
              <a:rPr lang="sv-SE" dirty="0" smtClean="0"/>
              <a:t>Hur? Daglig utmaning!</a:t>
            </a:r>
            <a:endParaRPr lang="sv-SE" dirty="0"/>
          </a:p>
        </p:txBody>
      </p:sp>
    </p:spTree>
    <p:extLst>
      <p:ext uri="{BB962C8B-B14F-4D97-AF65-F5344CB8AC3E}">
        <p14:creationId xmlns:p14="http://schemas.microsoft.com/office/powerpoint/2010/main" val="6185130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Kalmar län – ett rikt län!</a:t>
            </a:r>
            <a:endParaRPr lang="sv-SE" dirty="0"/>
          </a:p>
        </p:txBody>
      </p:sp>
      <p:graphicFrame>
        <p:nvGraphicFramePr>
          <p:cNvPr id="5" name="Platshållare för innehåll 4"/>
          <p:cNvGraphicFramePr>
            <a:graphicFrameLocks noGrp="1"/>
          </p:cNvGraphicFramePr>
          <p:nvPr>
            <p:ph idx="1"/>
            <p:extLst>
              <p:ext uri="{D42A27DB-BD31-4B8C-83A1-F6EECF244321}">
                <p14:modId xmlns:p14="http://schemas.microsoft.com/office/powerpoint/2010/main" val="1815899069"/>
              </p:ext>
            </p:extLst>
          </p:nvPr>
        </p:nvGraphicFramePr>
        <p:xfrm>
          <a:off x="914400" y="1233488"/>
          <a:ext cx="7315200" cy="42068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772212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Avvägda beslut</a:t>
            </a:r>
            <a:endParaRPr lang="sv-SE" dirty="0"/>
          </a:p>
        </p:txBody>
      </p:sp>
      <p:graphicFrame>
        <p:nvGraphicFramePr>
          <p:cNvPr id="13" name="Platshållare för innehåll 12"/>
          <p:cNvGraphicFramePr>
            <a:graphicFrameLocks noGrp="1"/>
          </p:cNvGraphicFramePr>
          <p:nvPr>
            <p:ph idx="1"/>
            <p:extLst>
              <p:ext uri="{D42A27DB-BD31-4B8C-83A1-F6EECF244321}">
                <p14:modId xmlns:p14="http://schemas.microsoft.com/office/powerpoint/2010/main" val="3399651734"/>
              </p:ext>
            </p:extLst>
          </p:nvPr>
        </p:nvGraphicFramePr>
        <p:xfrm>
          <a:off x="914400" y="1233488"/>
          <a:ext cx="7315200" cy="47164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15734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Avvägda beslut</a:t>
            </a:r>
            <a:endParaRPr lang="sv-SE" dirty="0"/>
          </a:p>
        </p:txBody>
      </p:sp>
      <p:graphicFrame>
        <p:nvGraphicFramePr>
          <p:cNvPr id="4" name="Platshållare för innehåll 3"/>
          <p:cNvGraphicFramePr>
            <a:graphicFrameLocks noGrp="1"/>
          </p:cNvGraphicFramePr>
          <p:nvPr>
            <p:ph idx="1"/>
            <p:extLst>
              <p:ext uri="{D42A27DB-BD31-4B8C-83A1-F6EECF244321}">
                <p14:modId xmlns:p14="http://schemas.microsoft.com/office/powerpoint/2010/main" val="122421105"/>
              </p:ext>
            </p:extLst>
          </p:nvPr>
        </p:nvGraphicFramePr>
        <p:xfrm>
          <a:off x="914400" y="1233488"/>
          <a:ext cx="7315200" cy="42068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49419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Avvägda beslut</a:t>
            </a:r>
            <a:endParaRPr lang="sv-SE" dirty="0"/>
          </a:p>
        </p:txBody>
      </p:sp>
      <p:graphicFrame>
        <p:nvGraphicFramePr>
          <p:cNvPr id="4" name="Platshållare för innehåll 3"/>
          <p:cNvGraphicFramePr>
            <a:graphicFrameLocks noGrp="1"/>
          </p:cNvGraphicFramePr>
          <p:nvPr>
            <p:ph idx="1"/>
            <p:extLst>
              <p:ext uri="{D42A27DB-BD31-4B8C-83A1-F6EECF244321}">
                <p14:modId xmlns:p14="http://schemas.microsoft.com/office/powerpoint/2010/main" val="4201411726"/>
              </p:ext>
            </p:extLst>
          </p:nvPr>
        </p:nvGraphicFramePr>
        <p:xfrm>
          <a:off x="914400" y="1233488"/>
          <a:ext cx="7315200" cy="42068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69227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Avvägda beslut</a:t>
            </a:r>
            <a:endParaRPr lang="sv-SE" dirty="0"/>
          </a:p>
        </p:txBody>
      </p:sp>
      <p:graphicFrame>
        <p:nvGraphicFramePr>
          <p:cNvPr id="5" name="Platshållare för innehåll 4"/>
          <p:cNvGraphicFramePr>
            <a:graphicFrameLocks noGrp="1"/>
          </p:cNvGraphicFramePr>
          <p:nvPr>
            <p:ph idx="1"/>
          </p:nvPr>
        </p:nvGraphicFramePr>
        <p:xfrm>
          <a:off x="914400" y="1233488"/>
          <a:ext cx="7315200" cy="42068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78561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Utmaningar </a:t>
            </a:r>
            <a:br>
              <a:rPr lang="sv-SE" dirty="0" smtClean="0"/>
            </a:br>
            <a:endParaRPr lang="sv-SE" dirty="0"/>
          </a:p>
        </p:txBody>
      </p:sp>
      <p:graphicFrame>
        <p:nvGraphicFramePr>
          <p:cNvPr id="5" name="Platshållare för innehåll 4"/>
          <p:cNvGraphicFramePr>
            <a:graphicFrameLocks noGrp="1"/>
          </p:cNvGraphicFramePr>
          <p:nvPr>
            <p:ph idx="1"/>
          </p:nvPr>
        </p:nvGraphicFramePr>
        <p:xfrm>
          <a:off x="914400" y="1233488"/>
          <a:ext cx="7315200" cy="42068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249830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Utmaningar</a:t>
            </a:r>
            <a:endParaRPr lang="sv-SE" dirty="0"/>
          </a:p>
        </p:txBody>
      </p:sp>
      <p:graphicFrame>
        <p:nvGraphicFramePr>
          <p:cNvPr id="5" name="Platshållare för innehåll 4"/>
          <p:cNvGraphicFramePr>
            <a:graphicFrameLocks noGrp="1"/>
          </p:cNvGraphicFramePr>
          <p:nvPr>
            <p:ph idx="1"/>
            <p:extLst>
              <p:ext uri="{D42A27DB-BD31-4B8C-83A1-F6EECF244321}">
                <p14:modId xmlns:p14="http://schemas.microsoft.com/office/powerpoint/2010/main" val="3894370518"/>
              </p:ext>
            </p:extLst>
          </p:nvPr>
        </p:nvGraphicFramePr>
        <p:xfrm>
          <a:off x="914400" y="1233488"/>
          <a:ext cx="7315200" cy="42068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Diagram 5"/>
          <p:cNvGraphicFramePr/>
          <p:nvPr/>
        </p:nvGraphicFramePr>
        <p:xfrm>
          <a:off x="1828800" y="1828800"/>
          <a:ext cx="5486400" cy="32004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978276485"/>
      </p:ext>
    </p:extLst>
  </p:cSld>
  <p:clrMapOvr>
    <a:masterClrMapping/>
  </p:clrMapOvr>
</p:sld>
</file>

<file path=ppt/theme/theme1.xml><?xml version="1.0" encoding="utf-8"?>
<a:theme xmlns:a="http://schemas.openxmlformats.org/drawingml/2006/main" name="pp mall">
  <a:themeElements>
    <a:clrScheme name="lst_standard_bildbakgrun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st_standard_bildbakgrun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st_standard_bildbakgrun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st_standard_bildbakgrun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st_standard_bildbakgrun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st_standard_bildbakgrun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st_standard_bildbakgrun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st_standard_bildbakgrun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st_standard_bildbakgrun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st_standard_bildbakgrun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st_standard_bildbakgrun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st_standard_bildbakgrun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st_standard_bildbakgrun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st_standard_bildbakgrun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 mall</Template>
  <TotalTime>622</TotalTime>
  <Words>597</Words>
  <Application>Microsoft Office PowerPoint</Application>
  <PresentationFormat>Bildspel på skärmen (4:3)</PresentationFormat>
  <Paragraphs>107</Paragraphs>
  <Slides>12</Slides>
  <Notes>10</Notes>
  <HiddenSlides>0</HiddenSlides>
  <MMClips>0</MMClips>
  <ScaleCrop>false</ScaleCrop>
  <HeadingPairs>
    <vt:vector size="4" baseType="variant">
      <vt:variant>
        <vt:lpstr>Tema</vt:lpstr>
      </vt:variant>
      <vt:variant>
        <vt:i4>1</vt:i4>
      </vt:variant>
      <vt:variant>
        <vt:lpstr>Bildrubriker</vt:lpstr>
      </vt:variant>
      <vt:variant>
        <vt:i4>12</vt:i4>
      </vt:variant>
    </vt:vector>
  </HeadingPairs>
  <TitlesOfParts>
    <vt:vector size="13" baseType="lpstr">
      <vt:lpstr>pp mall</vt:lpstr>
      <vt:lpstr>Hållbar utveckling -en förutsättning för vårt läns tillväxt      Torsås Kustmiljögrupp 2014-05-24</vt:lpstr>
      <vt:lpstr>Vision</vt:lpstr>
      <vt:lpstr>Kalmar län – ett rikt län!</vt:lpstr>
      <vt:lpstr>Avvägda beslut</vt:lpstr>
      <vt:lpstr>Avvägda beslut</vt:lpstr>
      <vt:lpstr>Avvägda beslut</vt:lpstr>
      <vt:lpstr>Avvägda beslut</vt:lpstr>
      <vt:lpstr>Utmaningar  </vt:lpstr>
      <vt:lpstr>Utmaningar</vt:lpstr>
      <vt:lpstr>En lönsam hållbar utveckling</vt:lpstr>
      <vt:lpstr>Hållbarhet ger förutsättningar</vt:lpstr>
      <vt:lpstr>Att klara avvägningarna är en ledarfråga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Lokalen</dc:title>
  <dc:creator>Almqvist Malin</dc:creator>
  <cp:lastModifiedBy>User</cp:lastModifiedBy>
  <cp:revision>40</cp:revision>
  <cp:lastPrinted>2014-04-10T07:36:50Z</cp:lastPrinted>
  <dcterms:created xsi:type="dcterms:W3CDTF">2013-12-10T09:05:27Z</dcterms:created>
  <dcterms:modified xsi:type="dcterms:W3CDTF">2014-05-23T06:51:51Z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