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3" r:id="rId3"/>
    <p:sldId id="264" r:id="rId4"/>
    <p:sldId id="257" r:id="rId5"/>
    <p:sldId id="265" r:id="rId6"/>
    <p:sldId id="258" r:id="rId7"/>
    <p:sldId id="266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E5A5A-4E57-45FA-9017-5A5D05232E39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F5B6-1DAA-4B8B-AC60-F236F0768AA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8F5B6-1DAA-4B8B-AC60-F236F0768AA0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8F5B6-1DAA-4B8B-AC60-F236F0768AA0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C3B7C-1419-4E0D-A836-FEC1AF847CCA}" type="datetimeFigureOut">
              <a:rPr lang="sv-SE" smtClean="0"/>
              <a:pPr/>
              <a:t>2014-08-28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0070-EBC8-4CA3-A4C5-D391D10B068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2887" y="0"/>
            <a:ext cx="2191113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Vågrät skriftrulle 11"/>
          <p:cNvSpPr/>
          <p:nvPr/>
        </p:nvSpPr>
        <p:spPr>
          <a:xfrm>
            <a:off x="1691680" y="476672"/>
            <a:ext cx="5760640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5400" b="1" dirty="0" err="1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Leadermetoden</a:t>
            </a:r>
            <a:r>
              <a:rPr lang="sv-SE" altLang="sv-SE" sz="54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…</a:t>
            </a:r>
            <a:endParaRPr lang="sv-SE" altLang="sv-SE" sz="4400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971600" y="142853"/>
            <a:ext cx="621947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179512" y="1894181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sv-SE" sz="2400" dirty="0"/>
          </a:p>
          <a:p>
            <a:pPr>
              <a:buFont typeface="Wingdings" pitchFamily="2" charset="2"/>
              <a:buChar char="q"/>
            </a:pPr>
            <a:endParaRPr lang="sv-SE" sz="2400" b="1" dirty="0">
              <a:solidFill>
                <a:srgbClr val="00B050"/>
              </a:solidFill>
              <a:latin typeface="Bodoni MT Black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123865" y="4388911"/>
            <a:ext cx="6832511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2400" dirty="0" smtClean="0"/>
              <a:t>Bygger på -</a:t>
            </a:r>
            <a:r>
              <a:rPr lang="sv-SE" sz="2400" b="1" i="1" dirty="0" smtClean="0"/>
              <a:t> Nära samverkan mellan sektorerna</a:t>
            </a:r>
          </a:p>
          <a:p>
            <a:r>
              <a:rPr lang="sv-SE" sz="2400" b="1" i="1" dirty="0" smtClean="0"/>
              <a:t>	      …underifrånperspektiv</a:t>
            </a:r>
          </a:p>
          <a:p>
            <a:r>
              <a:rPr lang="sv-SE" sz="2400" b="1" i="1" dirty="0" smtClean="0"/>
              <a:t>                   …fokus på lokal landsbygdsutveckling	 </a:t>
            </a:r>
          </a:p>
        </p:txBody>
      </p:sp>
      <p:pic>
        <p:nvPicPr>
          <p:cNvPr id="13" name="Bildobjekt 12" descr="Leader Blekin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1456936" cy="609264"/>
          </a:xfrm>
          <a:prstGeom prst="rect">
            <a:avLst/>
          </a:prstGeom>
        </p:spPr>
      </p:pic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2843808" y="1916832"/>
            <a:ext cx="2880321" cy="2232248"/>
            <a:chOff x="4080" y="1920"/>
            <a:chExt cx="1776" cy="1344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416" y="2304"/>
              <a:ext cx="864" cy="912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v-SE" altLang="sv-SE"/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4320" y="1920"/>
              <a:ext cx="960" cy="91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v-SE" altLang="sv-SE"/>
            </a:p>
          </p:txBody>
        </p:sp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4560" y="2352"/>
              <a:ext cx="960" cy="912"/>
            </a:xfrm>
            <a:prstGeom prst="ellipse">
              <a:avLst/>
            </a:prstGeom>
            <a:noFill/>
            <a:ln w="28575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v-SE" altLang="sv-SE"/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4080" y="2352"/>
              <a:ext cx="960" cy="912"/>
            </a:xfrm>
            <a:prstGeom prst="ellips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v-SE" altLang="sv-SE"/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4464" y="2073"/>
              <a:ext cx="8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sv-SE" altLang="sv-SE" sz="1800">
                  <a:solidFill>
                    <a:srgbClr val="FF0000"/>
                  </a:solidFill>
                </a:rPr>
                <a:t>offentliga</a:t>
              </a: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040" y="2793"/>
              <a:ext cx="8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sv-SE" altLang="sv-SE" sz="1800">
                  <a:solidFill>
                    <a:srgbClr val="3366FF"/>
                  </a:solidFill>
                </a:rPr>
                <a:t>privata</a:t>
              </a: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4128" y="2784"/>
              <a:ext cx="8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sv-SE" altLang="sv-SE" sz="1800">
                  <a:solidFill>
                    <a:srgbClr val="FF9900"/>
                  </a:solidFill>
                </a:rPr>
                <a:t>ideella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608" y="2620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chemeClr val="tx1"/>
                </a:buClr>
                <a:buFont typeface="Wingdings" pitchFamily="2" charset="2"/>
                <a:buNone/>
              </a:pPr>
              <a:r>
                <a:rPr lang="sv-SE" altLang="sv-SE" sz="1600" b="1" dirty="0"/>
                <a:t>LAG</a:t>
              </a:r>
            </a:p>
          </p:txBody>
        </p:sp>
      </p:grpSp>
      <p:sp>
        <p:nvSpPr>
          <p:cNvPr id="25" name="Rektangel 24"/>
          <p:cNvSpPr/>
          <p:nvPr/>
        </p:nvSpPr>
        <p:spPr>
          <a:xfrm>
            <a:off x="0" y="1340768"/>
            <a:ext cx="81724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600" b="1" u="sng" dirty="0" smtClean="0">
              <a:solidFill>
                <a:srgbClr val="009900"/>
              </a:solidFill>
            </a:endParaRPr>
          </a:p>
          <a:p>
            <a:endParaRPr lang="sv-SE" sz="600" b="1" dirty="0" smtClean="0">
              <a:solidFill>
                <a:srgbClr val="009900"/>
              </a:solidFill>
            </a:endParaRPr>
          </a:p>
          <a:p>
            <a:pPr algn="ctr"/>
            <a:r>
              <a:rPr lang="sv-SE" b="1" dirty="0" smtClean="0">
                <a:solidFill>
                  <a:srgbClr val="009900"/>
                </a:solidFill>
              </a:rPr>
              <a:t>              M</a:t>
            </a:r>
            <a:r>
              <a:rPr lang="sv-SE" sz="2000" b="1" dirty="0" smtClean="0">
                <a:solidFill>
                  <a:srgbClr val="009900"/>
                </a:solidFill>
              </a:rPr>
              <a:t>etod inom Landsbygdsprogrammet</a:t>
            </a:r>
            <a:r>
              <a:rPr lang="sv-SE" b="1" dirty="0" smtClean="0">
                <a:solidFill>
                  <a:srgbClr val="009900"/>
                </a:solidFill>
              </a:rPr>
              <a:t> 2007 – 2013 </a:t>
            </a:r>
          </a:p>
          <a:p>
            <a:endParaRPr lang="sv-SE" sz="600" b="1" dirty="0" smtClean="0">
              <a:solidFill>
                <a:srgbClr val="009900"/>
              </a:solidFill>
            </a:endParaRPr>
          </a:p>
          <a:p>
            <a:r>
              <a:rPr lang="sv-SE" dirty="0" smtClean="0"/>
              <a:t>                   </a:t>
            </a:r>
            <a:endParaRPr lang="sv-SE" sz="600" dirty="0" smtClean="0"/>
          </a:p>
          <a:p>
            <a:endParaRPr lang="sv-SE" sz="600" dirty="0" smtClean="0"/>
          </a:p>
          <a:p>
            <a:endParaRPr lang="sv-SE" sz="600" dirty="0" smtClean="0"/>
          </a:p>
          <a:p>
            <a:endParaRPr lang="sv-SE" sz="600" dirty="0" smtClean="0"/>
          </a:p>
        </p:txBody>
      </p:sp>
      <p:sp>
        <p:nvSpPr>
          <p:cNvPr id="27" name="textruta 26"/>
          <p:cNvSpPr txBox="1"/>
          <p:nvPr/>
        </p:nvSpPr>
        <p:spPr>
          <a:xfrm>
            <a:off x="251520" y="5910371"/>
            <a:ext cx="864096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400" b="1" dirty="0" smtClean="0">
                <a:solidFill>
                  <a:schemeClr val="tx1"/>
                </a:solidFill>
              </a:rPr>
              <a:t>För att </a:t>
            </a:r>
            <a:r>
              <a:rPr lang="sv-SE" sz="2400" b="1" i="1" dirty="0" smtClean="0">
                <a:solidFill>
                  <a:srgbClr val="009900"/>
                </a:solidFill>
              </a:rPr>
              <a:t>förbättra </a:t>
            </a:r>
            <a:r>
              <a:rPr lang="sv-SE" sz="2400" b="1" i="1" dirty="0" smtClean="0">
                <a:solidFill>
                  <a:srgbClr val="FF0000"/>
                </a:solidFill>
              </a:rPr>
              <a:t>livskvaliteten - </a:t>
            </a:r>
            <a:r>
              <a:rPr lang="sv-SE" sz="2400" b="1" i="1" dirty="0" smtClean="0">
                <a:solidFill>
                  <a:srgbClr val="009900"/>
                </a:solidFill>
              </a:rPr>
              <a:t>bredda </a:t>
            </a:r>
            <a:r>
              <a:rPr lang="sv-SE" sz="2400" b="1" i="1" dirty="0" smtClean="0">
                <a:solidFill>
                  <a:srgbClr val="FF0000"/>
                </a:solidFill>
              </a:rPr>
              <a:t>företagandet</a:t>
            </a:r>
            <a:r>
              <a:rPr lang="sv-SE" sz="2400" b="1" i="1" dirty="0" smtClean="0">
                <a:solidFill>
                  <a:srgbClr val="009900"/>
                </a:solidFill>
              </a:rPr>
              <a:t> -</a:t>
            </a:r>
          </a:p>
          <a:p>
            <a:r>
              <a:rPr lang="sv-SE" sz="2400" b="1" i="1" dirty="0" smtClean="0">
                <a:solidFill>
                  <a:srgbClr val="009900"/>
                </a:solidFill>
              </a:rPr>
              <a:t>             främja utveckling av </a:t>
            </a:r>
            <a:r>
              <a:rPr lang="sv-SE" sz="2400" b="1" i="1" dirty="0" smtClean="0">
                <a:solidFill>
                  <a:srgbClr val="FF0000"/>
                </a:solidFill>
              </a:rPr>
              <a:t>landsbygdsekonomin</a:t>
            </a:r>
            <a:endParaRPr lang="sv-SE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1" cy="249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ktangel 4"/>
          <p:cNvSpPr/>
          <p:nvPr/>
        </p:nvSpPr>
        <p:spPr>
          <a:xfrm>
            <a:off x="1214415" y="142855"/>
            <a:ext cx="59766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2286000" y="3105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sv-SE" altLang="sv-SE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LLU 2014-2020</a:t>
            </a:r>
          </a:p>
          <a:p>
            <a:pPr algn="ctr" eaLnBrk="0" hangingPunct="0"/>
            <a:r>
              <a:rPr lang="sv-SE" altLang="sv-SE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LLU Sydost ?</a:t>
            </a:r>
            <a:endParaRPr lang="sv-SE" altLang="sv-SE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Vågrät skriftrulle 12"/>
          <p:cNvSpPr/>
          <p:nvPr/>
        </p:nvSpPr>
        <p:spPr>
          <a:xfrm rot="20789296">
            <a:off x="262272" y="496447"/>
            <a:ext cx="4494068" cy="1857183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sv-SE" altLang="sv-SE" sz="4800" b="1" dirty="0" err="1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Leader</a:t>
            </a:r>
            <a:endParaRPr lang="sv-SE" altLang="sv-SE" sz="4800" b="1" dirty="0" smtClean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sv-SE" altLang="sv-SE" sz="4800" b="1" dirty="0" smtClean="0">
                <a:latin typeface="Calibri" panose="020F0502020204030204" pitchFamily="34" charset="0"/>
              </a:rPr>
              <a:t>2007-2013</a:t>
            </a:r>
            <a:endParaRPr lang="sv-SE" altLang="sv-SE" sz="4800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Platshållare för innehåll 5"/>
          <p:cNvSpPr>
            <a:spLocks noGrp="1"/>
          </p:cNvSpPr>
          <p:nvPr>
            <p:ph idx="1"/>
          </p:nvPr>
        </p:nvSpPr>
        <p:spPr>
          <a:xfrm>
            <a:off x="72008" y="2348880"/>
            <a:ext cx="8964488" cy="446449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v-SE" sz="2000" b="1" dirty="0" smtClean="0"/>
          </a:p>
          <a:p>
            <a:pPr algn="ctr">
              <a:buNone/>
            </a:pPr>
            <a:r>
              <a:rPr lang="sv-SE" b="1" u="sng" dirty="0" smtClean="0"/>
              <a:t>Metoden gör skillnad</a:t>
            </a:r>
            <a:endParaRPr lang="sv-SE" b="1" dirty="0" smtClean="0"/>
          </a:p>
          <a:p>
            <a:pPr lvl="1">
              <a:buFont typeface="Wingdings" pitchFamily="2" charset="2"/>
              <a:buChar char="§"/>
            </a:pPr>
            <a:r>
              <a:rPr lang="sv-SE" b="1" dirty="0" smtClean="0">
                <a:solidFill>
                  <a:srgbClr val="C00000"/>
                </a:solidFill>
              </a:rPr>
              <a:t>Mervärden som genereras bidrar till samhällsutveckling</a:t>
            </a:r>
          </a:p>
          <a:p>
            <a:pPr lvl="1">
              <a:buFont typeface="Wingdings" pitchFamily="2" charset="2"/>
              <a:buChar char="§"/>
            </a:pPr>
            <a:r>
              <a:rPr lang="sv-SE" b="1" dirty="0" smtClean="0">
                <a:solidFill>
                  <a:srgbClr val="C00000"/>
                </a:solidFill>
              </a:rPr>
              <a:t>Metoden stärker den demokratiska utvecklingen</a:t>
            </a:r>
          </a:p>
          <a:p>
            <a:pPr lvl="2">
              <a:buFont typeface="Wingdings" pitchFamily="2" charset="2"/>
              <a:buChar char="Ø"/>
            </a:pPr>
            <a:r>
              <a:rPr lang="sv-SE" b="1" dirty="0" smtClean="0"/>
              <a:t> Bygger på närhet och verklighetsförankring</a:t>
            </a:r>
          </a:p>
          <a:p>
            <a:pPr lvl="2">
              <a:buFont typeface="Wingdings" pitchFamily="2" charset="2"/>
              <a:buChar char="Ø"/>
            </a:pPr>
            <a:r>
              <a:rPr lang="sv-SE" b="1" dirty="0" smtClean="0"/>
              <a:t> Känsla av sammanhang och mening, identitet och stolthet</a:t>
            </a:r>
          </a:p>
          <a:p>
            <a:pPr lvl="1">
              <a:buFont typeface="Wingdings" pitchFamily="2" charset="2"/>
              <a:buChar char="§"/>
            </a:pPr>
            <a:r>
              <a:rPr lang="sv-SE" b="1" dirty="0" smtClean="0">
                <a:solidFill>
                  <a:srgbClr val="C00000"/>
                </a:solidFill>
              </a:rPr>
              <a:t>Skapar nya arenor för utvecklingsarbete</a:t>
            </a:r>
          </a:p>
          <a:p>
            <a:pPr lvl="2">
              <a:buFont typeface="Wingdings" pitchFamily="2" charset="2"/>
              <a:buChar char="Ø"/>
            </a:pPr>
            <a:r>
              <a:rPr lang="sv-SE" b="1" dirty="0" smtClean="0"/>
              <a:t> Lärande och hållbarhet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214415" y="142853"/>
            <a:ext cx="59766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4969" y="0"/>
            <a:ext cx="2191113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oel\Downloads\fiskekarta_1404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26133"/>
            <a:ext cx="5733418" cy="6331868"/>
          </a:xfrm>
          <a:prstGeom prst="rect">
            <a:avLst/>
          </a:prstGeom>
          <a:noFill/>
        </p:spPr>
      </p:pic>
      <p:sp>
        <p:nvSpPr>
          <p:cNvPr id="12" name="Rektangel 1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sv-SE" altLang="sv-SE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LLU 2014-2020</a:t>
            </a:r>
          </a:p>
          <a:p>
            <a:pPr algn="ctr" eaLnBrk="0" hangingPunct="0"/>
            <a:r>
              <a:rPr lang="sv-SE" altLang="sv-SE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LLU Sydost ?</a:t>
            </a:r>
            <a:endParaRPr lang="sv-SE" altLang="sv-SE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" name="Vågrät skriftrulle 12"/>
          <p:cNvSpPr/>
          <p:nvPr/>
        </p:nvSpPr>
        <p:spPr>
          <a:xfrm>
            <a:off x="1835696" y="44624"/>
            <a:ext cx="5040560" cy="1872208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sv-SE" altLang="sv-SE" sz="4400" b="1" dirty="0" smtClean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sv-SE" altLang="sv-SE" sz="4800" b="1" dirty="0" err="1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Leader</a:t>
            </a:r>
            <a:endParaRPr lang="sv-SE" altLang="sv-SE" sz="4800" b="1" dirty="0" smtClean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sv-SE" altLang="sv-SE" sz="36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Tillsammans skapar vi nytt</a:t>
            </a:r>
          </a:p>
          <a:p>
            <a:pPr algn="ctr" eaLnBrk="0" hangingPunct="0"/>
            <a:r>
              <a:rPr lang="sv-SE" altLang="sv-SE" sz="44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lang="sv-SE" altLang="sv-SE" sz="4400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" name="Bildobjekt 10" descr="Leader Blekin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5" y="83432"/>
            <a:ext cx="1512168" cy="632361"/>
          </a:xfrm>
          <a:prstGeom prst="rect">
            <a:avLst/>
          </a:prstGeom>
        </p:spPr>
      </p:pic>
      <p:pic>
        <p:nvPicPr>
          <p:cNvPr id="15" name="Picture 2" descr="C:\Users\Tommy\AppData\Local\Microsoft\Windows\Temporary Internet Files\Content.Outlook\MU0VYP86\BleF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2453" y="4843730"/>
            <a:ext cx="2851547" cy="201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ktangel 15"/>
          <p:cNvSpPr/>
          <p:nvPr/>
        </p:nvSpPr>
        <p:spPr>
          <a:xfrm>
            <a:off x="6804248" y="4653136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smtClean="0">
                <a:latin typeface="Arial Black" pitchFamily="34" charset="0"/>
              </a:rPr>
              <a:t>Utvidgning FOG</a:t>
            </a:r>
            <a:endParaRPr lang="sv-SE" b="1" dirty="0">
              <a:latin typeface="Arial Black" pitchFamily="34" charset="0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6012160" y="6150114"/>
            <a:ext cx="2160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Havs- och </a:t>
            </a:r>
          </a:p>
          <a:p>
            <a:r>
              <a:rPr lang="sv-SE" sz="2000" b="1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Fiskerifonden</a:t>
            </a:r>
            <a:endParaRPr lang="sv-SE" sz="2000" b="1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23" name="Rektangel 22"/>
          <p:cNvSpPr/>
          <p:nvPr/>
        </p:nvSpPr>
        <p:spPr>
          <a:xfrm>
            <a:off x="3492935" y="6135687"/>
            <a:ext cx="2195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sz="2400" b="1" dirty="0" smtClean="0">
                <a:latin typeface="Arial Black" pitchFamily="34" charset="0"/>
              </a:rPr>
              <a:t>Multifonder </a:t>
            </a:r>
            <a:endParaRPr lang="sv-SE" sz="2400" dirty="0">
              <a:latin typeface="Arial Black" pitchFamily="34" charset="0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539552" y="2073042"/>
            <a:ext cx="1944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Arial Black" pitchFamily="34" charset="0"/>
                <a:cs typeface="Aharoni" pitchFamily="2" charset="-79"/>
              </a:rPr>
              <a:t>Styrka och uthållighet</a:t>
            </a:r>
            <a:endParaRPr lang="sv-SE" sz="2000" b="1" dirty="0"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24" name="Bildobjekt 23" descr="Fiska i Sydost, JPE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5005413"/>
            <a:ext cx="2627784" cy="1852587"/>
          </a:xfrm>
          <a:prstGeom prst="rect">
            <a:avLst/>
          </a:prstGeom>
        </p:spPr>
      </p:pic>
      <p:sp>
        <p:nvSpPr>
          <p:cNvPr id="26" name="Rektangel 25"/>
          <p:cNvSpPr/>
          <p:nvPr/>
        </p:nvSpPr>
        <p:spPr>
          <a:xfrm>
            <a:off x="6732240" y="1844824"/>
            <a:ext cx="22322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Arial Black" pitchFamily="34" charset="0"/>
                <a:cs typeface="Aharoni" pitchFamily="2" charset="-79"/>
              </a:rPr>
              <a:t>Gemensamma </a:t>
            </a:r>
          </a:p>
          <a:p>
            <a:r>
              <a:rPr lang="sv-SE" sz="2000" b="1" dirty="0" smtClean="0">
                <a:latin typeface="Arial Black" pitchFamily="34" charset="0"/>
                <a:cs typeface="Aharoni" pitchFamily="2" charset="-79"/>
              </a:rPr>
              <a:t>möjligheter &amp;</a:t>
            </a:r>
          </a:p>
          <a:p>
            <a:r>
              <a:rPr lang="sv-SE" sz="2000" b="1" dirty="0" smtClean="0">
                <a:latin typeface="Arial Black" pitchFamily="34" charset="0"/>
                <a:cs typeface="Aharoni" pitchFamily="2" charset="-79"/>
              </a:rPr>
              <a:t>utmaningar</a:t>
            </a:r>
            <a:endParaRPr lang="sv-SE" sz="20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27" name="textruta 26"/>
          <p:cNvSpPr txBox="1"/>
          <p:nvPr/>
        </p:nvSpPr>
        <p:spPr>
          <a:xfrm>
            <a:off x="35496" y="4541058"/>
            <a:ext cx="3310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latin typeface="Arial Black" pitchFamily="34" charset="0"/>
                <a:cs typeface="Aharoni" pitchFamily="2" charset="-79"/>
              </a:rPr>
              <a:t>Gemensam erfarenhet</a:t>
            </a:r>
            <a:endParaRPr lang="sv-SE" sz="2000" dirty="0"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2887" y="0"/>
            <a:ext cx="2191113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Vågrät skriftrulle 11"/>
          <p:cNvSpPr/>
          <p:nvPr/>
        </p:nvSpPr>
        <p:spPr>
          <a:xfrm>
            <a:off x="1043608" y="764704"/>
            <a:ext cx="6840760" cy="216024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5400" b="1" dirty="0" err="1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Leader</a:t>
            </a:r>
            <a:r>
              <a:rPr lang="sv-SE" altLang="sv-SE" sz="32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v-SE" altLang="sv-SE" sz="32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2014-2020</a:t>
            </a:r>
            <a:endParaRPr lang="sv-SE" altLang="sv-SE" sz="3200" b="1" dirty="0">
              <a:solidFill>
                <a:schemeClr val="bg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4400" b="1" dirty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sv-SE" altLang="sv-SE" sz="44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Från </a:t>
            </a:r>
            <a:r>
              <a:rPr lang="sv-SE" altLang="sv-SE" sz="4400" b="1" dirty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experiment till multimetod</a:t>
            </a:r>
          </a:p>
        </p:txBody>
      </p:sp>
      <p:sp>
        <p:nvSpPr>
          <p:cNvPr id="5" name="Rektangel 4"/>
          <p:cNvSpPr/>
          <p:nvPr/>
        </p:nvSpPr>
        <p:spPr>
          <a:xfrm>
            <a:off x="971600" y="142853"/>
            <a:ext cx="621947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pic>
        <p:nvPicPr>
          <p:cNvPr id="9" name="Picture 6" descr="Lea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3" y="6021288"/>
            <a:ext cx="64807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Investerar_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6021287"/>
            <a:ext cx="663431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ktangel 15"/>
          <p:cNvSpPr/>
          <p:nvPr/>
        </p:nvSpPr>
        <p:spPr>
          <a:xfrm>
            <a:off x="179512" y="1894181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sv-SE" sz="2400" dirty="0"/>
          </a:p>
          <a:p>
            <a:pPr>
              <a:buFont typeface="Wingdings" pitchFamily="2" charset="2"/>
              <a:buChar char="q"/>
            </a:pPr>
            <a:endParaRPr lang="sv-SE" sz="2400" b="1" dirty="0">
              <a:solidFill>
                <a:srgbClr val="00B050"/>
              </a:solidFill>
              <a:latin typeface="Bodoni MT Black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893685" y="3209488"/>
            <a:ext cx="7164910" cy="25237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sv-SE" altLang="sv-SE" sz="2800" dirty="0" smtClean="0">
                <a:latin typeface="Arial Black" pitchFamily="34" charset="0"/>
              </a:rPr>
              <a:t>5:e generationens </a:t>
            </a:r>
            <a:r>
              <a:rPr lang="sv-SE" altLang="sv-SE" sz="2800" dirty="0" err="1" smtClean="0">
                <a:latin typeface="Arial Black" pitchFamily="34" charset="0"/>
              </a:rPr>
              <a:t>Leader</a:t>
            </a:r>
            <a:r>
              <a:rPr lang="sv-SE" altLang="sv-SE" sz="2800" dirty="0" smtClean="0">
                <a:latin typeface="Arial Black" pitchFamily="34" charset="0"/>
              </a:rPr>
              <a:t> </a:t>
            </a:r>
            <a:endParaRPr lang="sv-SE" altLang="sv-SE" sz="2800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sv-SE" altLang="sv-SE" sz="2800" dirty="0" smtClean="0">
                <a:latin typeface="Arial Black" pitchFamily="34" charset="0"/>
                <a:cs typeface="Arial" pitchFamily="34" charset="0"/>
              </a:rPr>
              <a:t>(Lokalt Ledd Utveckling)</a:t>
            </a:r>
          </a:p>
          <a:p>
            <a:pPr algn="ctr"/>
            <a:endParaRPr lang="sv-SE" altLang="sv-SE" sz="2800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sv-SE" altLang="sv-SE" sz="2800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sv-SE" altLang="sv-SE" sz="2800" dirty="0" smtClean="0">
                <a:latin typeface="Times New Roman" pitchFamily="18" charset="0"/>
              </a:rPr>
              <a:t>Nu blir </a:t>
            </a:r>
            <a:r>
              <a:rPr lang="sv-SE" altLang="sv-SE" sz="2800" b="1" dirty="0" err="1" smtClean="0">
                <a:solidFill>
                  <a:schemeClr val="tx1"/>
                </a:solidFill>
                <a:latin typeface="Times New Roman" pitchFamily="18" charset="0"/>
              </a:rPr>
              <a:t>Leadermetoden</a:t>
            </a:r>
            <a:r>
              <a:rPr lang="sv-SE" altLang="sv-SE" sz="2800" dirty="0" smtClean="0">
                <a:latin typeface="Times New Roman" pitchFamily="18" charset="0"/>
              </a:rPr>
              <a:t> förebild i alla fonderna</a:t>
            </a:r>
          </a:p>
          <a:p>
            <a:pPr>
              <a:buFont typeface="Wingdings" pitchFamily="2" charset="2"/>
              <a:buChar char="q"/>
            </a:pPr>
            <a:endParaRPr lang="sv-SE" b="1" dirty="0"/>
          </a:p>
        </p:txBody>
      </p:sp>
      <p:pic>
        <p:nvPicPr>
          <p:cNvPr id="13" name="Bildobjekt 12" descr="Leader Bleking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88640"/>
            <a:ext cx="1456936" cy="60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2887" y="0"/>
            <a:ext cx="2191113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Vågrät skriftrulle 11"/>
          <p:cNvSpPr/>
          <p:nvPr/>
        </p:nvSpPr>
        <p:spPr>
          <a:xfrm>
            <a:off x="1835696" y="332656"/>
            <a:ext cx="5112568" cy="1584176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 smtClean="0">
                <a:latin typeface="Arial Black" pitchFamily="34" charset="0"/>
              </a:rPr>
              <a:t>Flera fonder</a:t>
            </a:r>
          </a:p>
          <a:p>
            <a:pPr algn="ctr"/>
            <a:r>
              <a:rPr lang="sv-SE" sz="3200" b="1" dirty="0" smtClean="0">
                <a:latin typeface="Arial Black" pitchFamily="34" charset="0"/>
              </a:rPr>
              <a:t>Nya perspektiv!</a:t>
            </a:r>
          </a:p>
        </p:txBody>
      </p:sp>
      <p:sp>
        <p:nvSpPr>
          <p:cNvPr id="5" name="Rektangel 4"/>
          <p:cNvSpPr/>
          <p:nvPr/>
        </p:nvSpPr>
        <p:spPr>
          <a:xfrm>
            <a:off x="971600" y="142853"/>
            <a:ext cx="621947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pic>
        <p:nvPicPr>
          <p:cNvPr id="9" name="Picture 6" descr="L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3" y="6021288"/>
            <a:ext cx="64807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Investerar_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6021287"/>
            <a:ext cx="663431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ktangel 15"/>
          <p:cNvSpPr/>
          <p:nvPr/>
        </p:nvSpPr>
        <p:spPr>
          <a:xfrm>
            <a:off x="179512" y="1894181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sv-SE" sz="2400" dirty="0"/>
          </a:p>
          <a:p>
            <a:pPr>
              <a:buFont typeface="Wingdings" pitchFamily="2" charset="2"/>
              <a:buChar char="q"/>
            </a:pPr>
            <a:endParaRPr lang="sv-SE" sz="2400" b="1" dirty="0">
              <a:solidFill>
                <a:srgbClr val="00B050"/>
              </a:solidFill>
              <a:latin typeface="Bodoni MT Black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323529" y="2132856"/>
            <a:ext cx="8640959" cy="45858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sv-SE" sz="2800" b="1" dirty="0" smtClean="0">
                <a:solidFill>
                  <a:schemeClr val="accent6">
                    <a:lumMod val="75000"/>
                  </a:schemeClr>
                </a:solidFill>
              </a:rPr>
              <a:t>Landsbygdsfonden </a:t>
            </a:r>
            <a:r>
              <a:rPr lang="sv-SE" sz="2000" b="1" dirty="0" smtClean="0"/>
              <a:t>– </a:t>
            </a:r>
            <a:r>
              <a:rPr lang="sv-SE" sz="2000" b="1" i="1" dirty="0" smtClean="0"/>
              <a:t>förutsättningar för jobb på landsbygden – modernisera landsbygden – stödja miljö och klimatarbete – hållbar förvaltning av naturresurser – ge utlopp för den lokala initiativkraften…</a:t>
            </a:r>
          </a:p>
          <a:p>
            <a:pPr lvl="1"/>
            <a:r>
              <a:rPr lang="sv-SE" sz="2800" b="1" dirty="0" smtClean="0">
                <a:solidFill>
                  <a:schemeClr val="accent6">
                    <a:lumMod val="75000"/>
                  </a:schemeClr>
                </a:solidFill>
              </a:rPr>
              <a:t>Socialfonden</a:t>
            </a:r>
            <a:r>
              <a:rPr lang="sv-SE" b="1" dirty="0" smtClean="0"/>
              <a:t> – </a:t>
            </a:r>
            <a:r>
              <a:rPr lang="sv-SE" sz="2000" b="1" i="1" dirty="0" smtClean="0"/>
              <a:t>ökad sysselsättning – välfungerande arbetsmarknad – </a:t>
            </a:r>
          </a:p>
          <a:p>
            <a:pPr lvl="1"/>
            <a:r>
              <a:rPr lang="sv-SE" sz="2000" b="1" i="1" dirty="0" smtClean="0"/>
              <a:t>stärka människors ställning i arbetslivet – kompetensutveckling – </a:t>
            </a:r>
          </a:p>
          <a:p>
            <a:pPr lvl="1"/>
            <a:r>
              <a:rPr lang="sv-SE" sz="2000" b="1" i="1" dirty="0" smtClean="0"/>
              <a:t>underlätta för dem som står långt ifrån arbetsmarknaden – </a:t>
            </a:r>
          </a:p>
          <a:p>
            <a:pPr lvl="1"/>
            <a:r>
              <a:rPr lang="sv-SE" sz="2000" b="1" i="1" dirty="0" smtClean="0"/>
              <a:t>underlätta för ungdomar att komma i arbete…</a:t>
            </a:r>
          </a:p>
          <a:p>
            <a:pPr lvl="1"/>
            <a:r>
              <a:rPr lang="sv-SE" sz="2800" b="1" dirty="0" smtClean="0">
                <a:solidFill>
                  <a:schemeClr val="accent6">
                    <a:lumMod val="75000"/>
                  </a:schemeClr>
                </a:solidFill>
              </a:rPr>
              <a:t>Regionalfonden </a:t>
            </a:r>
            <a:r>
              <a:rPr lang="sv-SE" sz="2000" b="1" i="1" dirty="0" smtClean="0"/>
              <a:t>– stärkt regional konkurrenskraft – hållbar tillväxt – strukturförändringar – ökat entreprenörskap - innovation – grön ekonomi…</a:t>
            </a:r>
          </a:p>
          <a:p>
            <a:pPr lvl="1"/>
            <a:r>
              <a:rPr lang="sv-SE" sz="2800" b="1" dirty="0" smtClean="0">
                <a:solidFill>
                  <a:schemeClr val="accent6">
                    <a:lumMod val="75000"/>
                  </a:schemeClr>
                </a:solidFill>
              </a:rPr>
              <a:t>Havs- och fiskerifonden </a:t>
            </a:r>
            <a:r>
              <a:rPr lang="sv-SE" sz="2000" b="1" i="1" dirty="0" smtClean="0"/>
              <a:t>– hållbart fiske och vattenbruk – ökad konkurrenskraft– diversifiering – god förvaltning av havsmiljö – stödja miljö- och klimatarbete…</a:t>
            </a:r>
          </a:p>
          <a:p>
            <a:pPr lvl="1"/>
            <a:endParaRPr lang="sv-SE" sz="2000" b="1" i="1" dirty="0" smtClean="0"/>
          </a:p>
        </p:txBody>
      </p:sp>
      <p:pic>
        <p:nvPicPr>
          <p:cNvPr id="13" name="Bildobjekt 12" descr="Leader Bleking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88640"/>
            <a:ext cx="1456936" cy="60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214415" y="142853"/>
            <a:ext cx="59766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4969" y="0"/>
            <a:ext cx="2191113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ktangel 15"/>
          <p:cNvSpPr/>
          <p:nvPr/>
        </p:nvSpPr>
        <p:spPr>
          <a:xfrm>
            <a:off x="179512" y="1894181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sv-SE" sz="2400" dirty="0"/>
          </a:p>
          <a:p>
            <a:pPr>
              <a:buFont typeface="Wingdings" pitchFamily="2" charset="2"/>
              <a:buChar char="q"/>
            </a:pPr>
            <a:endParaRPr lang="sv-SE" sz="2400" b="1" dirty="0">
              <a:solidFill>
                <a:srgbClr val="00B050"/>
              </a:solidFill>
              <a:latin typeface="Bodoni MT Black" pitchFamily="18" charset="0"/>
            </a:endParaRPr>
          </a:p>
        </p:txBody>
      </p:sp>
      <p:sp>
        <p:nvSpPr>
          <p:cNvPr id="14" name="Vågrät skriftrulle 13"/>
          <p:cNvSpPr/>
          <p:nvPr/>
        </p:nvSpPr>
        <p:spPr>
          <a:xfrm>
            <a:off x="2267744" y="44624"/>
            <a:ext cx="4392488" cy="1872207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sv-SE" altLang="sv-SE" sz="3200" b="1" dirty="0" err="1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Leader</a:t>
            </a:r>
            <a:r>
              <a:rPr lang="sv-SE" altLang="sv-SE" sz="32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 2014-2020</a:t>
            </a:r>
          </a:p>
          <a:p>
            <a:pPr algn="ctr" eaLnBrk="0" hangingPunct="0"/>
            <a:r>
              <a:rPr lang="sv-SE" altLang="sv-SE" sz="54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Tidslinjal</a:t>
            </a:r>
            <a:endParaRPr lang="sv-SE" altLang="sv-SE" sz="5400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07504" y="1988841"/>
            <a:ext cx="6696744" cy="233910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000" b="1" dirty="0" smtClean="0">
                <a:solidFill>
                  <a:schemeClr val="tx1"/>
                </a:solidFill>
              </a:rPr>
              <a:t>                           </a:t>
            </a:r>
            <a:r>
              <a:rPr lang="sv-SE" sz="2000" b="1" u="sng" dirty="0" smtClean="0">
                <a:solidFill>
                  <a:schemeClr val="tx1"/>
                </a:solidFill>
              </a:rPr>
              <a:t>2014</a:t>
            </a:r>
          </a:p>
          <a:p>
            <a:r>
              <a:rPr lang="sv-SE" b="1" dirty="0" smtClean="0"/>
              <a:t>Maj </a:t>
            </a:r>
            <a:r>
              <a:rPr lang="sv-SE" sz="1600" b="1" dirty="0" smtClean="0"/>
              <a:t>– Vi lämnade in gemensam intresseanmälan</a:t>
            </a:r>
          </a:p>
          <a:p>
            <a:r>
              <a:rPr lang="sv-SE" b="1" dirty="0" smtClean="0"/>
              <a:t>Maj-juni</a:t>
            </a:r>
            <a:r>
              <a:rPr lang="sv-SE" sz="1600" b="1" dirty="0" smtClean="0"/>
              <a:t> – Samverkansmöten  med stora referensgruppen </a:t>
            </a:r>
            <a:r>
              <a:rPr lang="sv-SE" sz="1600" dirty="0" smtClean="0"/>
              <a:t>(politiker, kommunala tjänstemän, representanter från LAG grupperna i resp. område)</a:t>
            </a:r>
          </a:p>
          <a:p>
            <a:r>
              <a:rPr lang="sv-SE" b="1" dirty="0" smtClean="0">
                <a:solidFill>
                  <a:srgbClr val="FF0000"/>
                </a:solidFill>
              </a:rPr>
              <a:t>Augusti/Oktober – Fokusgruppsarbete ny Utvecklingsstrategi</a:t>
            </a:r>
          </a:p>
          <a:p>
            <a:r>
              <a:rPr lang="sv-SE" b="1" dirty="0" smtClean="0"/>
              <a:t>November </a:t>
            </a:r>
            <a:r>
              <a:rPr lang="sv-SE" sz="1600" b="1" dirty="0" smtClean="0"/>
              <a:t>– Remiss </a:t>
            </a:r>
            <a:r>
              <a:rPr lang="sv-SE" sz="1600" b="1" dirty="0" err="1" smtClean="0"/>
              <a:t>prel</a:t>
            </a:r>
            <a:r>
              <a:rPr lang="sv-SE" sz="1600" b="1" dirty="0" smtClean="0"/>
              <a:t> Utvecklingsstrategi</a:t>
            </a:r>
          </a:p>
          <a:p>
            <a:r>
              <a:rPr lang="sv-SE" b="1" dirty="0" smtClean="0"/>
              <a:t>December</a:t>
            </a:r>
            <a:r>
              <a:rPr lang="sv-SE" sz="1600" b="1" dirty="0" smtClean="0"/>
              <a:t> – Inlämning av prel. Utvecklingsstrategi till Jordbruksverket</a:t>
            </a:r>
          </a:p>
          <a:p>
            <a:pPr lvl="1"/>
            <a:r>
              <a:rPr lang="sv-SE" sz="2000" b="1" dirty="0" smtClean="0"/>
              <a:t>            Urval av strategier…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2920463" y="4441175"/>
            <a:ext cx="6116033" cy="150810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                                  </a:t>
            </a:r>
            <a:r>
              <a:rPr lang="sv-SE" sz="2000" b="1" u="sng" dirty="0" smtClean="0"/>
              <a:t>2015</a:t>
            </a:r>
            <a:r>
              <a:rPr lang="sv-SE" sz="2000" b="1" dirty="0" smtClean="0"/>
              <a:t> </a:t>
            </a:r>
          </a:p>
          <a:p>
            <a:r>
              <a:rPr lang="sv-SE" b="1" dirty="0" smtClean="0"/>
              <a:t>Vintern –</a:t>
            </a:r>
            <a:r>
              <a:rPr lang="sv-SE" sz="1600" b="1" dirty="0" smtClean="0"/>
              <a:t> Ev. kompletteringar till utvecklingsstrategin</a:t>
            </a:r>
          </a:p>
          <a:p>
            <a:r>
              <a:rPr lang="sv-SE" b="1" dirty="0" smtClean="0"/>
              <a:t>Mars/april – </a:t>
            </a:r>
            <a:r>
              <a:rPr lang="sv-SE" sz="1600" b="1" dirty="0" smtClean="0"/>
              <a:t>Godkännande av utvecklingsstrategi/område</a:t>
            </a:r>
          </a:p>
          <a:p>
            <a:r>
              <a:rPr lang="sv-SE" b="1" dirty="0" smtClean="0"/>
              <a:t>April/maj</a:t>
            </a:r>
            <a:r>
              <a:rPr lang="sv-SE" sz="1600" b="1" dirty="0" smtClean="0"/>
              <a:t> – Valberedningens arbete, fördelning av budget</a:t>
            </a:r>
          </a:p>
          <a:p>
            <a:r>
              <a:rPr lang="sv-SE" b="1" dirty="0" smtClean="0"/>
              <a:t>Juni</a:t>
            </a:r>
            <a:r>
              <a:rPr lang="sv-SE" sz="1600" b="1" dirty="0" smtClean="0"/>
              <a:t> -  Bilda </a:t>
            </a:r>
            <a:r>
              <a:rPr lang="sv-SE" sz="1600" b="1" dirty="0" err="1" smtClean="0"/>
              <a:t>Leaderförening/ansöka</a:t>
            </a:r>
            <a:r>
              <a:rPr lang="sv-SE" sz="1600" b="1" dirty="0" smtClean="0"/>
              <a:t> om driftspengar/anställa personal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2339752" y="6093296"/>
            <a:ext cx="3240360" cy="6771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 smtClean="0"/>
              <a:t> </a:t>
            </a:r>
            <a:r>
              <a:rPr lang="sv-SE" sz="2000" b="1" u="sng" dirty="0" smtClean="0"/>
              <a:t>2016</a:t>
            </a:r>
          </a:p>
          <a:p>
            <a:pPr lvl="1"/>
            <a:r>
              <a:rPr lang="sv-SE" dirty="0" smtClean="0"/>
              <a:t> </a:t>
            </a:r>
            <a:r>
              <a:rPr lang="sv-SE" sz="1600" b="1" dirty="0" smtClean="0"/>
              <a:t>Första utbetalning</a:t>
            </a:r>
          </a:p>
        </p:txBody>
      </p:sp>
      <p:pic>
        <p:nvPicPr>
          <p:cNvPr id="13" name="Bildobjekt 12" descr="Leader Blekin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83432"/>
            <a:ext cx="1629129" cy="681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259632" y="0"/>
            <a:ext cx="59766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u="sng" dirty="0" smtClean="0"/>
              <a:t/>
            </a:r>
            <a:br>
              <a:rPr lang="sv-SE" sz="3200" u="sng" dirty="0" smtClean="0"/>
            </a:br>
            <a:endParaRPr lang="sv-SE" sz="2400" b="1" i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pPr algn="ctr"/>
            <a:endParaRPr lang="sv-SE" sz="4400" b="1" i="1" dirty="0" smtClean="0">
              <a:solidFill>
                <a:srgbClr val="2A2A2A"/>
              </a:solidFill>
              <a:latin typeface="Book Antiqua" pitchFamily="18" charset="0"/>
              <a:ea typeface="TTFF4B51E8t00"/>
              <a:cs typeface="TTFF4B51E8t00"/>
            </a:endParaRPr>
          </a:p>
          <a:p>
            <a:pPr algn="ctr"/>
            <a:endParaRPr lang="sv-SE" sz="3200" b="1" dirty="0" smtClean="0">
              <a:solidFill>
                <a:srgbClr val="009900"/>
              </a:solidFill>
              <a:latin typeface="Book Antiqua" pitchFamily="18" charset="0"/>
            </a:endParaRPr>
          </a:p>
          <a:p>
            <a:endParaRPr lang="sv-SE" sz="2000" b="1" dirty="0" smtClean="0">
              <a:latin typeface="Palatino Linotype" pitchFamily="18" charset="0"/>
            </a:endParaRPr>
          </a:p>
          <a:p>
            <a:endParaRPr lang="sv-SE" sz="2000" b="1" i="1" u="sng" dirty="0" smtClean="0">
              <a:latin typeface="Book Antiqua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4969" y="0"/>
            <a:ext cx="2191113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ktangel 15"/>
          <p:cNvSpPr/>
          <p:nvPr/>
        </p:nvSpPr>
        <p:spPr>
          <a:xfrm>
            <a:off x="179512" y="1894181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sv-SE" sz="2400" dirty="0"/>
          </a:p>
          <a:p>
            <a:pPr>
              <a:buFont typeface="Wingdings" pitchFamily="2" charset="2"/>
              <a:buChar char="q"/>
            </a:pPr>
            <a:endParaRPr lang="sv-SE" sz="2400" b="1" dirty="0">
              <a:solidFill>
                <a:srgbClr val="00B050"/>
              </a:solidFill>
              <a:latin typeface="Bodoni MT Black" pitchFamily="18" charset="0"/>
            </a:endParaRPr>
          </a:p>
        </p:txBody>
      </p:sp>
      <p:sp>
        <p:nvSpPr>
          <p:cNvPr id="14" name="Vågrät skriftrulle 13"/>
          <p:cNvSpPr/>
          <p:nvPr/>
        </p:nvSpPr>
        <p:spPr>
          <a:xfrm>
            <a:off x="2267744" y="44624"/>
            <a:ext cx="4392488" cy="1872207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sv-SE" altLang="sv-SE" sz="3200" b="1" dirty="0" err="1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Leader</a:t>
            </a:r>
            <a:r>
              <a:rPr lang="sv-SE" altLang="sv-SE" sz="32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 2014-2020</a:t>
            </a:r>
          </a:p>
          <a:p>
            <a:pPr algn="ctr" eaLnBrk="0" hangingPunct="0"/>
            <a:r>
              <a:rPr lang="sv-SE" altLang="sv-SE" sz="5400" b="1" dirty="0" smtClean="0">
                <a:solidFill>
                  <a:schemeClr val="bg1"/>
                </a:solidFill>
                <a:latin typeface="Brush Script MT" pitchFamily="66" charset="0"/>
                <a:ea typeface="Calibri" pitchFamily="34" charset="0"/>
                <a:cs typeface="Times New Roman" pitchFamily="18" charset="0"/>
              </a:rPr>
              <a:t>Fortsatt arbete</a:t>
            </a:r>
            <a:endParaRPr lang="sv-SE" altLang="sv-SE" sz="5400" b="1" dirty="0">
              <a:solidFill>
                <a:schemeClr val="bg1"/>
              </a:solidFill>
              <a:latin typeface="Brush Script MT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79512" y="1700808"/>
            <a:ext cx="2016224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Ledningsgrupp</a:t>
            </a:r>
          </a:p>
          <a:p>
            <a:r>
              <a:rPr lang="sv-SE" b="1" i="1" dirty="0" err="1" smtClean="0">
                <a:solidFill>
                  <a:schemeClr val="tx1"/>
                </a:solidFill>
              </a:rPr>
              <a:t>Ordf</a:t>
            </a:r>
            <a:r>
              <a:rPr lang="sv-SE" b="1" i="1" dirty="0" smtClean="0">
                <a:solidFill>
                  <a:schemeClr val="tx1"/>
                </a:solidFill>
              </a:rPr>
              <a:t>, v </a:t>
            </a:r>
            <a:r>
              <a:rPr lang="sv-SE" b="1" i="1" dirty="0" err="1" smtClean="0">
                <a:solidFill>
                  <a:schemeClr val="tx1"/>
                </a:solidFill>
              </a:rPr>
              <a:t>ordf</a:t>
            </a:r>
            <a:r>
              <a:rPr lang="sv-SE" b="1" i="1" dirty="0" smtClean="0">
                <a:solidFill>
                  <a:schemeClr val="tx1"/>
                </a:solidFill>
              </a:rPr>
              <a:t> &amp; VL</a:t>
            </a:r>
            <a:endParaRPr lang="sv-SE" b="1" i="1" dirty="0" smtClean="0"/>
          </a:p>
        </p:txBody>
      </p:sp>
      <p:sp>
        <p:nvSpPr>
          <p:cNvPr id="11" name="textruta 10"/>
          <p:cNvSpPr txBox="1"/>
          <p:nvPr/>
        </p:nvSpPr>
        <p:spPr>
          <a:xfrm>
            <a:off x="611560" y="2708920"/>
            <a:ext cx="2939394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 rtlCol="0">
            <a:spAutoFit/>
          </a:bodyPr>
          <a:lstStyle/>
          <a:p>
            <a:pPr algn="ctr"/>
            <a:r>
              <a:rPr lang="sv-SE" sz="2000" b="1" u="sng" dirty="0" smtClean="0"/>
              <a:t>Insatsområden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Attraktionskraft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Miljö, energi &amp; klimat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Företagande och innovation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Natur, kultur och historia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Strategiska samarbeten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Kommunikationer &amp; service</a:t>
            </a:r>
          </a:p>
          <a:p>
            <a:endParaRPr lang="sv-SE" sz="1600" b="1" dirty="0" smtClean="0"/>
          </a:p>
        </p:txBody>
      </p:sp>
      <p:sp>
        <p:nvSpPr>
          <p:cNvPr id="12" name="textruta 11"/>
          <p:cNvSpPr txBox="1"/>
          <p:nvPr/>
        </p:nvSpPr>
        <p:spPr>
          <a:xfrm>
            <a:off x="4788024" y="4149080"/>
            <a:ext cx="3384376" cy="150810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 smtClean="0"/>
              <a:t> </a:t>
            </a:r>
            <a:r>
              <a:rPr lang="sv-SE" sz="2000" b="1" u="sng" dirty="0" smtClean="0"/>
              <a:t>Fokusgrupperna</a:t>
            </a:r>
          </a:p>
          <a:p>
            <a:r>
              <a:rPr lang="sv-SE" dirty="0" smtClean="0"/>
              <a:t>Fördjupade diskussioner om vilka konkreta behov som finns i respektive insatsområde samt hur vi ska göra </a:t>
            </a:r>
            <a:r>
              <a:rPr lang="sv-SE" smtClean="0"/>
              <a:t>prioriteringar </a:t>
            </a:r>
            <a:r>
              <a:rPr lang="sv-SE" smtClean="0"/>
              <a:t>m m</a:t>
            </a:r>
            <a:endParaRPr lang="sv-SE" dirty="0" smtClean="0"/>
          </a:p>
        </p:txBody>
      </p:sp>
      <p:pic>
        <p:nvPicPr>
          <p:cNvPr id="13" name="Bildobjekt 12" descr="Leader Blekin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83432"/>
            <a:ext cx="1629129" cy="681272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4788024" y="1844824"/>
            <a:ext cx="3384376" cy="21236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sv-SE" sz="2000" b="1" u="sng" dirty="0" smtClean="0"/>
              <a:t>Stora Referensgruppen</a:t>
            </a:r>
          </a:p>
          <a:p>
            <a:pPr algn="ctr"/>
            <a:r>
              <a:rPr lang="sv-SE" sz="2000" dirty="0" smtClean="0"/>
              <a:t>2 samverkansmöten</a:t>
            </a:r>
          </a:p>
          <a:p>
            <a:pPr algn="ctr"/>
            <a:r>
              <a:rPr lang="sv-SE" sz="2000" dirty="0" smtClean="0"/>
              <a:t> 15/5 och 24/6</a:t>
            </a:r>
          </a:p>
          <a:p>
            <a:r>
              <a:rPr lang="sv-SE" b="1" i="1" dirty="0" smtClean="0"/>
              <a:t>Trepartnerskapet från området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</a:t>
            </a:r>
            <a:r>
              <a:rPr lang="sv-SE" i="1" dirty="0" err="1" smtClean="0"/>
              <a:t>SWOT-analys</a:t>
            </a:r>
            <a:endParaRPr lang="sv-SE" i="1" dirty="0" smtClean="0"/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Insatsområden</a:t>
            </a:r>
          </a:p>
          <a:p>
            <a:pPr>
              <a:buFont typeface="Arial" pitchFamily="34" charset="0"/>
              <a:buChar char="•"/>
            </a:pPr>
            <a:r>
              <a:rPr lang="sv-SE" i="1" dirty="0" smtClean="0"/>
              <a:t> Fokusgruppernas struktur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611560" y="5877272"/>
            <a:ext cx="4536504" cy="6771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sv-SE" sz="2000" b="1" u="sng" dirty="0" smtClean="0"/>
              <a:t>Skrivargrupp</a:t>
            </a:r>
          </a:p>
          <a:p>
            <a:pPr algn="ctr"/>
            <a:r>
              <a:rPr lang="sv-SE" dirty="0" smtClean="0"/>
              <a:t>Förslag till Utvecklingsstrategi senast 31 okt</a:t>
            </a:r>
          </a:p>
        </p:txBody>
      </p:sp>
      <p:sp>
        <p:nvSpPr>
          <p:cNvPr id="18" name="Höger 17"/>
          <p:cNvSpPr/>
          <p:nvPr/>
        </p:nvSpPr>
        <p:spPr>
          <a:xfrm>
            <a:off x="5292080" y="6165304"/>
            <a:ext cx="1080120" cy="14401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8"/>
          <p:cNvSpPr txBox="1"/>
          <p:nvPr/>
        </p:nvSpPr>
        <p:spPr>
          <a:xfrm>
            <a:off x="6516216" y="602128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Arial Black" pitchFamily="34" charset="0"/>
              </a:rPr>
              <a:t>REMISS!</a:t>
            </a:r>
            <a:endParaRPr lang="sv-SE" sz="2000" dirty="0">
              <a:latin typeface="Arial Black" pitchFamily="34" charset="0"/>
            </a:endParaRPr>
          </a:p>
        </p:txBody>
      </p:sp>
      <p:sp>
        <p:nvSpPr>
          <p:cNvPr id="20" name="Höger 19"/>
          <p:cNvSpPr/>
          <p:nvPr/>
        </p:nvSpPr>
        <p:spPr>
          <a:xfrm>
            <a:off x="3635896" y="4293096"/>
            <a:ext cx="1080120" cy="14401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Höger 20"/>
          <p:cNvSpPr/>
          <p:nvPr/>
        </p:nvSpPr>
        <p:spPr>
          <a:xfrm rot="10293848">
            <a:off x="3640616" y="2715361"/>
            <a:ext cx="1080120" cy="14401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Höger 21"/>
          <p:cNvSpPr/>
          <p:nvPr/>
        </p:nvSpPr>
        <p:spPr>
          <a:xfrm rot="9164893">
            <a:off x="3680932" y="5468502"/>
            <a:ext cx="1080120" cy="14401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415</Words>
  <Application>Microsoft Office PowerPoint</Application>
  <PresentationFormat>Bildspel på skärmen (4:3)</PresentationFormat>
  <Paragraphs>121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Bild 1</vt:lpstr>
      <vt:lpstr>Bild 2</vt:lpstr>
      <vt:lpstr>Bild 3</vt:lpstr>
      <vt:lpstr>Bild 4</vt:lpstr>
      <vt:lpstr>Bild 5</vt:lpstr>
      <vt:lpstr>Bild 6</vt:lpstr>
      <vt:lpstr>Bild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Joel</dc:creator>
  <cp:lastModifiedBy>Joel</cp:lastModifiedBy>
  <cp:revision>49</cp:revision>
  <dcterms:created xsi:type="dcterms:W3CDTF">2014-08-13T07:08:13Z</dcterms:created>
  <dcterms:modified xsi:type="dcterms:W3CDTF">2014-08-28T09:20:33Z</dcterms:modified>
</cp:coreProperties>
</file>