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9906000" cy="6858000" type="A4"/>
  <p:notesSz cx="6797675" cy="992822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3C0"/>
    <a:srgbClr val="90C9DF"/>
    <a:srgbClr val="000000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415" autoAdjust="0"/>
    <p:restoredTop sz="94660"/>
  </p:normalViewPr>
  <p:slideViewPr>
    <p:cSldViewPr snapToObjects="1" showGuides="1">
      <p:cViewPr>
        <p:scale>
          <a:sx n="110" d="100"/>
          <a:sy n="110" d="100"/>
        </p:scale>
        <p:origin x="-58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2250" y="-114"/>
      </p:cViewPr>
      <p:guideLst>
        <p:guide orient="horz" pos="3127"/>
        <p:guide pos="2141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6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i.stack.imgur.com/crxL9.jpg"/>
          <p:cNvPicPr>
            <a:picLocks noChangeAspect="1" noChangeArrowheads="1"/>
          </p:cNvPicPr>
          <p:nvPr userDrawn="1"/>
        </p:nvPicPr>
        <p:blipFill>
          <a:blip r:embed="rId6" cstate="print"/>
          <a:srcRect t="5690" r="10324" b="5773"/>
          <a:stretch>
            <a:fillRect/>
          </a:stretch>
        </p:blipFill>
        <p:spPr bwMode="auto">
          <a:xfrm>
            <a:off x="3174" y="3175"/>
            <a:ext cx="9907200" cy="3703586"/>
          </a:xfrm>
          <a:prstGeom prst="rect">
            <a:avLst/>
          </a:prstGeom>
          <a:noFill/>
        </p:spPr>
      </p:pic>
      <p:pic>
        <p:nvPicPr>
          <p:cNvPr id="7" name="Picture 2" descr="J:\E11340\Source\BSCAP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44872" y="117425"/>
            <a:ext cx="929150" cy="933518"/>
          </a:xfrm>
          <a:prstGeom prst="rect">
            <a:avLst/>
          </a:prstGeom>
          <a:noFill/>
        </p:spPr>
      </p:pic>
      <p:pic>
        <p:nvPicPr>
          <p:cNvPr id="6" name="Picture 4" descr="http://media.mnn.com/assets/images/2009/05/ocean-feat.jpg.560x0_q80_crop-smart.jpg"/>
          <p:cNvPicPr>
            <a:picLocks noChangeAspect="1" noChangeArrowheads="1"/>
          </p:cNvPicPr>
          <p:nvPr userDrawn="1"/>
        </p:nvPicPr>
        <p:blipFill>
          <a:blip r:embed="rId8" cstate="print"/>
          <a:srcRect t="22186" b="3886"/>
          <a:stretch>
            <a:fillRect/>
          </a:stretch>
        </p:blipFill>
        <p:spPr bwMode="auto">
          <a:xfrm>
            <a:off x="-600" y="3175"/>
            <a:ext cx="9907200" cy="3703587"/>
          </a:xfrm>
          <a:prstGeom prst="rect">
            <a:avLst/>
          </a:prstGeom>
          <a:noFill/>
        </p:spPr>
      </p:pic>
      <p:sp>
        <p:nvSpPr>
          <p:cNvPr id="8" name="Rectangle 138"/>
          <p:cNvSpPr>
            <a:spLocks noChangeArrowheads="1"/>
          </p:cNvSpPr>
          <p:nvPr userDrawn="1"/>
        </p:nvSpPr>
        <p:spPr bwMode="gray">
          <a:xfrm>
            <a:off x="0" y="3706762"/>
            <a:ext cx="9906000" cy="3154414"/>
          </a:xfrm>
          <a:prstGeom prst="rect">
            <a:avLst/>
          </a:prstGeom>
          <a:solidFill>
            <a:srgbClr val="2293C0">
              <a:alpha val="30000"/>
            </a:srgbClr>
          </a:solidFill>
          <a:ln w="9525" algn="ctr">
            <a:solidFill>
              <a:srgbClr val="2293C0">
                <a:alpha val="3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37600"/>
            <a:ext cx="8755626" cy="75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508760"/>
            <a:ext cx="899769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37600"/>
            <a:ext cx="8755626" cy="75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98" y="1508760"/>
            <a:ext cx="8997694" cy="4590288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37600"/>
            <a:ext cx="8755626" cy="75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6" cstate="print"/>
          <a:srcRect l="1214" r="1111" b="1306"/>
          <a:stretch>
            <a:fillRect/>
          </a:stretch>
        </p:blipFill>
        <p:spPr bwMode="auto">
          <a:xfrm>
            <a:off x="3370" y="-10510"/>
            <a:ext cx="9905610" cy="68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69387" y="5468399"/>
            <a:ext cx="3167226" cy="9216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7600"/>
            <a:ext cx="8755626" cy="7560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0" y="6700136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700" noProof="0" smtClean="0">
                <a:solidFill>
                  <a:srgbClr val="808080"/>
                </a:solidFill>
              </a:rPr>
              <a:t>City Accelerator Program_Homework 2_Templates.pptx</a:t>
            </a:r>
            <a:endParaRPr lang="en-US" sz="700" noProof="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9200" y="6690497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577200" y="6661664"/>
            <a:ext cx="196920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noProof="0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Draft—for discussion only</a:t>
            </a:r>
            <a:endParaRPr lang="en-US" sz="1200" b="1" noProof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-3118955" y="3365846"/>
            <a:ext cx="6858000" cy="12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Users\Lindhe Alexis\AppData\Local\Microsoft\Windows\Temporary Internet Files\Content.Outlook\O2XNBY9V\BSCAP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72806" y="38670"/>
            <a:ext cx="579294" cy="5820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4" r:id="rId4"/>
    <p:sldLayoutId id="2147483655" r:id="rId5"/>
    <p:sldLayoutId id="2147483659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2293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2293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2293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2293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2293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vattenmyndigheterna.se/SiteCollectionDocuments/sv/norra-ostersjon/publikationer/%C3%85tg%C3%A4rdsplanering%20f%C3%B6r%20god%20status%20-%20Lill%C3%A5n%20130926.pdf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list of initiatives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926459"/>
            <a:ext cx="8997696" cy="293407"/>
          </a:xfrm>
        </p:spPr>
        <p:txBody>
          <a:bodyPr/>
          <a:lstStyle/>
          <a:p>
            <a:r>
              <a:rPr lang="en-US" dirty="0" smtClean="0"/>
              <a:t>Our current reduction target is: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7984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ColumnHeader"/>
          <p:cNvSpPr txBox="1"/>
          <p:nvPr/>
        </p:nvSpPr>
        <p:spPr>
          <a:xfrm>
            <a:off x="3675355" y="1402056"/>
            <a:ext cx="1287262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buSzPct val="100000"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Phosphorus</a:t>
            </a:r>
          </a:p>
        </p:txBody>
      </p:sp>
      <p:sp>
        <p:nvSpPr>
          <p:cNvPr id="7" name="ColumnHeader"/>
          <p:cNvSpPr txBox="1"/>
          <p:nvPr/>
        </p:nvSpPr>
        <p:spPr>
          <a:xfrm>
            <a:off x="5175682" y="1402056"/>
            <a:ext cx="1287262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buSzPct val="100000"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Nitrogen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199" y="2557831"/>
            <a:ext cx="2871927" cy="29340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needed to reach target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lumnHeader"/>
          <p:cNvSpPr txBox="1"/>
          <p:nvPr/>
        </p:nvSpPr>
        <p:spPr>
          <a:xfrm>
            <a:off x="6640497" y="1402056"/>
            <a:ext cx="2814398" cy="40011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>
              <a:buSzPct val="100000"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7199" y="2851238"/>
            <a:ext cx="2871927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1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675355" y="2851238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175682" y="2851238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675355" y="1926459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175682" y="1926459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199" y="2370338"/>
            <a:ext cx="8992801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 txBox="1">
            <a:spLocks/>
          </p:cNvSpPr>
          <p:nvPr/>
        </p:nvSpPr>
        <p:spPr>
          <a:xfrm>
            <a:off x="6640497" y="2851238"/>
            <a:ext cx="2814398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457199" y="3266539"/>
            <a:ext cx="2871927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2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3675355" y="3266539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5175682" y="3266539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6640497" y="3266539"/>
            <a:ext cx="2814398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457199" y="3683789"/>
            <a:ext cx="2871927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3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675355" y="3683789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5175682" y="3683789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6640497" y="3683789"/>
            <a:ext cx="2814398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457199" y="4101040"/>
            <a:ext cx="2871927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4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3675355" y="4101040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5175682" y="4101040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6640497" y="4101040"/>
            <a:ext cx="2814398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3675355" y="5792013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∑ xxx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5175682" y="5792013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algn="ctr">
              <a:spcBef>
                <a:spcPts val="384"/>
              </a:spcBef>
              <a:defRPr/>
            </a:pPr>
            <a:r>
              <a:rPr lang="en-US" sz="1600" b="1" dirty="0" smtClean="0"/>
              <a:t>∑ xxx</a:t>
            </a:r>
            <a:endParaRPr lang="en-US" sz="1600" b="1" dirty="0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457199" y="4482486"/>
            <a:ext cx="2871927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5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675355" y="4482486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175682" y="4482486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6640497" y="4482486"/>
            <a:ext cx="2814398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457199" y="4899736"/>
            <a:ext cx="2871927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6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675355" y="4899736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5175682" y="4899736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6640497" y="4899736"/>
            <a:ext cx="2814398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457199" y="5316987"/>
            <a:ext cx="2871927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7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3675355" y="5316987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5175682" y="5316987"/>
            <a:ext cx="1287262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6640497" y="5316987"/>
            <a:ext cx="2814398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6640497" y="1926459"/>
            <a:ext cx="2814398" cy="2934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kumimoji="0" lang="en-US" sz="160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1999"/>
            <a:ext cx="9104312" cy="831600"/>
          </a:xfrm>
          <a:noFill/>
          <a:effectLst/>
        </p:spPr>
        <p:txBody>
          <a:bodyPr wrap="square">
            <a:normAutofit/>
          </a:bodyPr>
          <a:lstStyle/>
          <a:p>
            <a:pPr lvl="0"/>
            <a:r>
              <a:rPr lang="en-US" dirty="0" smtClean="0">
                <a:solidFill>
                  <a:srgbClr val="177B57"/>
                </a:solidFill>
                <a:latin typeface="Arial"/>
              </a:rPr>
              <a:t>Prioritize initiatives: Continuation of exercise at innovation lab</a:t>
            </a:r>
            <a:endParaRPr lang="en-US" dirty="0">
              <a:solidFill>
                <a:srgbClr val="177B57"/>
              </a:solidFill>
              <a:latin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43397" y="1644000"/>
            <a:ext cx="880523" cy="817394"/>
          </a:xfrm>
          <a:prstGeom prst="rect">
            <a:avLst/>
          </a:prstGeom>
          <a:solidFill>
            <a:srgbClr val="8EC6A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Success factor/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Strategic objective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43399" y="2773017"/>
            <a:ext cx="880522" cy="821944"/>
          </a:xfrm>
          <a:prstGeom prst="rect">
            <a:avLst/>
          </a:prstGeom>
          <a:solidFill>
            <a:srgbClr val="BCDEC2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200" b="1" dirty="0" smtClean="0"/>
              <a:t>NP reduction potential</a:t>
            </a:r>
            <a:endParaRPr lang="en-US" sz="1200" b="1" dirty="0"/>
          </a:p>
        </p:txBody>
      </p:sp>
      <p:sp>
        <p:nvSpPr>
          <p:cNvPr id="170" name="Rectangle 169"/>
          <p:cNvSpPr/>
          <p:nvPr/>
        </p:nvSpPr>
        <p:spPr>
          <a:xfrm>
            <a:off x="443894" y="3683379"/>
            <a:ext cx="880522" cy="898560"/>
          </a:xfrm>
          <a:prstGeom prst="rect">
            <a:avLst/>
          </a:prstGeom>
          <a:solidFill>
            <a:srgbClr val="BCDEC2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200" b="1" dirty="0" smtClean="0"/>
              <a:t>Efforts needed</a:t>
            </a:r>
            <a:endParaRPr lang="en-US" sz="1200" b="1" dirty="0"/>
          </a:p>
        </p:txBody>
      </p:sp>
      <p:sp>
        <p:nvSpPr>
          <p:cNvPr id="171" name="Rectangle 170"/>
          <p:cNvSpPr/>
          <p:nvPr/>
        </p:nvSpPr>
        <p:spPr>
          <a:xfrm>
            <a:off x="443894" y="4682762"/>
            <a:ext cx="880522" cy="714188"/>
          </a:xfrm>
          <a:prstGeom prst="rect">
            <a:avLst/>
          </a:prstGeom>
          <a:solidFill>
            <a:srgbClr val="BCDEC2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200" b="1" dirty="0" smtClean="0"/>
              <a:t>Benefits </a:t>
            </a:r>
            <a:r>
              <a:rPr lang="en-US" sz="800" dirty="0" smtClean="0"/>
              <a:t>(</a:t>
            </a:r>
            <a:r>
              <a:rPr lang="en-US" sz="800" i="1" dirty="0" smtClean="0"/>
              <a:t>other than NP reduction)</a:t>
            </a:r>
            <a:endParaRPr lang="en-US" sz="800" i="1" dirty="0"/>
          </a:p>
        </p:txBody>
      </p:sp>
      <p:sp>
        <p:nvSpPr>
          <p:cNvPr id="179" name="Rectangle 178"/>
          <p:cNvSpPr/>
          <p:nvPr/>
        </p:nvSpPr>
        <p:spPr>
          <a:xfrm>
            <a:off x="4352085" y="2562785"/>
            <a:ext cx="2155511" cy="103217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3894" y="5467954"/>
            <a:ext cx="880522" cy="714188"/>
          </a:xfrm>
          <a:prstGeom prst="rect">
            <a:avLst/>
          </a:prstGeom>
          <a:solidFill>
            <a:srgbClr val="BCDEC2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200" b="1" dirty="0" smtClean="0"/>
              <a:t>Other</a:t>
            </a:r>
            <a:endParaRPr lang="en-US" sz="1200" b="1" dirty="0"/>
          </a:p>
        </p:txBody>
      </p:sp>
      <p:sp>
        <p:nvSpPr>
          <p:cNvPr id="44" name="Trapezoid 43"/>
          <p:cNvSpPr/>
          <p:nvPr/>
        </p:nvSpPr>
        <p:spPr>
          <a:xfrm>
            <a:off x="1709122" y="1545483"/>
            <a:ext cx="2131340" cy="829044"/>
          </a:xfrm>
          <a:prstGeom prst="trapezoid">
            <a:avLst>
              <a:gd name="adj" fmla="val 6026"/>
            </a:avLst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09122" y="1503322"/>
            <a:ext cx="2131340" cy="3033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00531" y="2384879"/>
            <a:ext cx="2348523" cy="3033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rapezoid 47"/>
          <p:cNvSpPr/>
          <p:nvPr/>
        </p:nvSpPr>
        <p:spPr>
          <a:xfrm>
            <a:off x="4321503" y="1545483"/>
            <a:ext cx="2131340" cy="829044"/>
          </a:xfrm>
          <a:prstGeom prst="trapezoid">
            <a:avLst>
              <a:gd name="adj" fmla="val 6026"/>
            </a:avLst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21502" y="1503322"/>
            <a:ext cx="2131340" cy="3033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12913" y="2384879"/>
            <a:ext cx="2348523" cy="3033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rapezoid 51"/>
          <p:cNvSpPr/>
          <p:nvPr/>
        </p:nvSpPr>
        <p:spPr>
          <a:xfrm>
            <a:off x="6933885" y="1545483"/>
            <a:ext cx="2131340" cy="829044"/>
          </a:xfrm>
          <a:prstGeom prst="trapezoid">
            <a:avLst>
              <a:gd name="adj" fmla="val 6026"/>
            </a:avLst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33885" y="1503322"/>
            <a:ext cx="2131340" cy="3033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25294" y="2384879"/>
            <a:ext cx="2348523" cy="3033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7" rIns="0" bIns="89967" rtlCol="0" anchor="ctr" anchorCtr="0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76458" y="2518869"/>
            <a:ext cx="8850796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458" y="3645024"/>
            <a:ext cx="8850796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NumberBall"/>
          <p:cNvSpPr>
            <a:spLocks noChangeAspect="1" noChangeArrowheads="1"/>
          </p:cNvSpPr>
          <p:nvPr/>
        </p:nvSpPr>
        <p:spPr bwMode="gray">
          <a:xfrm>
            <a:off x="2528248" y="1340767"/>
            <a:ext cx="362467" cy="360041"/>
          </a:xfrm>
          <a:prstGeom prst="ellipse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NumberBall"/>
          <p:cNvSpPr>
            <a:spLocks noChangeAspect="1" noChangeArrowheads="1"/>
          </p:cNvSpPr>
          <p:nvPr/>
        </p:nvSpPr>
        <p:spPr bwMode="gray">
          <a:xfrm>
            <a:off x="5212373" y="1340767"/>
            <a:ext cx="362467" cy="360041"/>
          </a:xfrm>
          <a:prstGeom prst="ellipse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NumberBall"/>
          <p:cNvSpPr>
            <a:spLocks noChangeAspect="1" noChangeArrowheads="1"/>
          </p:cNvSpPr>
          <p:nvPr/>
        </p:nvSpPr>
        <p:spPr bwMode="gray">
          <a:xfrm>
            <a:off x="7864197" y="1340767"/>
            <a:ext cx="362467" cy="360041"/>
          </a:xfrm>
          <a:prstGeom prst="ellipse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76458" y="4628189"/>
            <a:ext cx="8850796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6458" y="5430216"/>
            <a:ext cx="8850796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638580" y="2564297"/>
            <a:ext cx="1032667" cy="18681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85307" y="2564297"/>
            <a:ext cx="1032667" cy="18681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303509" y="2564297"/>
            <a:ext cx="1032667" cy="18681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50237" y="2564297"/>
            <a:ext cx="1032667" cy="18681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03834" y="2564297"/>
            <a:ext cx="1032667" cy="18681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50562" y="2564297"/>
            <a:ext cx="1032667" cy="18681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</p:spPr>
        <p:txBody>
          <a:bodyPr lIns="91407" tIns="91407" rIns="91407" bIns="91407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615135" y="2792897"/>
            <a:ext cx="1082097" cy="8020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E.g. 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1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3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5 due to...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78012" y="2792897"/>
            <a:ext cx="1082097" cy="8020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E.g. 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2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4 due to...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615135" y="3727175"/>
            <a:ext cx="1082097" cy="8020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E.g. 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1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3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5 due to...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8012" y="3727175"/>
            <a:ext cx="1082097" cy="8020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E.g. 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2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4 due to...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15135" y="4661454"/>
            <a:ext cx="1082097" cy="8020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E.g. 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1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3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5 due to...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778012" y="4661454"/>
            <a:ext cx="1082097" cy="8020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E.g. 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2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4 due to...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15135" y="5486401"/>
            <a:ext cx="1082097" cy="8020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E.g. 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1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3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5 due to...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778012" y="5486401"/>
            <a:ext cx="1082097" cy="80206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89999" rIns="0" bIns="89999" anchor="t"/>
          <a:lstStyle/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E.g. 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2 due to...</a:t>
            </a:r>
          </a:p>
          <a:p>
            <a:pPr marL="114300" lvl="1" fontAlgn="base">
              <a:buClr>
                <a:srgbClr val="177B57"/>
              </a:buClr>
              <a:buSzPct val="100000"/>
            </a:pPr>
            <a:r>
              <a:rPr lang="en-US" sz="900" dirty="0" smtClean="0">
                <a:solidFill>
                  <a:srgbClr val="000000"/>
                </a:solidFill>
              </a:rPr>
              <a:t>4 due to...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0" y="17984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06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 initiatives: Allocate initiatives in matrix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2773" y="3540564"/>
            <a:ext cx="143661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Efforts needed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2347" y="1987676"/>
            <a:ext cx="994035" cy="412217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6380" y="4999264"/>
            <a:ext cx="1065970" cy="412217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0859" y="5655539"/>
            <a:ext cx="2088970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NP reduction potential</a:t>
            </a:r>
            <a:endParaRPr lang="en-US" sz="105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7019" y="5534307"/>
            <a:ext cx="1065967" cy="412217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93295" y="5534307"/>
            <a:ext cx="994035" cy="412217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0" y="17984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2196726" y="1761972"/>
            <a:ext cx="6736642" cy="3693481"/>
            <a:chOff x="2196726" y="1761972"/>
            <a:chExt cx="6736642" cy="3693481"/>
          </a:xfrm>
        </p:grpSpPr>
        <p:sp>
          <p:nvSpPr>
            <p:cNvPr id="26" name="Rectangle 25"/>
            <p:cNvSpPr/>
            <p:nvPr/>
          </p:nvSpPr>
          <p:spPr>
            <a:xfrm>
              <a:off x="2211511" y="3706729"/>
              <a:ext cx="3310499" cy="1746316"/>
            </a:xfrm>
            <a:prstGeom prst="rect">
              <a:avLst/>
            </a:prstGeom>
            <a:solidFill>
              <a:srgbClr val="E7C7C7"/>
            </a:solidFill>
            <a:ln w="9525">
              <a:solidFill>
                <a:srgbClr val="E7C7C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11511" y="1987675"/>
              <a:ext cx="3310500" cy="1746316"/>
            </a:xfrm>
            <a:prstGeom prst="rect">
              <a:avLst/>
            </a:prstGeom>
            <a:solidFill>
              <a:srgbClr val="F9EFBD"/>
            </a:solidFill>
            <a:ln w="9525">
              <a:solidFill>
                <a:srgbClr val="F9EF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20055" y="3706729"/>
              <a:ext cx="3310499" cy="1746316"/>
            </a:xfrm>
            <a:prstGeom prst="rect">
              <a:avLst/>
            </a:prstGeom>
            <a:solidFill>
              <a:srgbClr val="F9EFBD"/>
            </a:solidFill>
            <a:ln w="9525">
              <a:solidFill>
                <a:srgbClr val="F9EF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20055" y="1987675"/>
              <a:ext cx="3310499" cy="1746316"/>
            </a:xfrm>
            <a:prstGeom prst="rect">
              <a:avLst/>
            </a:prstGeom>
            <a:solidFill>
              <a:srgbClr val="E7F0C3"/>
            </a:solidFill>
            <a:ln w="9525">
              <a:solidFill>
                <a:srgbClr val="E7F0C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06470" y="1761972"/>
              <a:ext cx="0" cy="3693481"/>
            </a:xfrm>
            <a:prstGeom prst="line">
              <a:avLst/>
            </a:prstGeom>
            <a:ln>
              <a:solidFill>
                <a:schemeClr val="bg2"/>
              </a:solidFill>
              <a:head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565047" y="2087132"/>
              <a:ext cx="0" cy="6736642"/>
            </a:xfrm>
            <a:prstGeom prst="line">
              <a:avLst/>
            </a:prstGeom>
            <a:ln>
              <a:solidFill>
                <a:schemeClr val="bg2"/>
              </a:solidFill>
              <a:head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175500" y="1987676"/>
            <a:ext cx="1555054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77932" y="3732129"/>
            <a:ext cx="1555054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11511" y="1987676"/>
            <a:ext cx="1555054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11510" y="3732129"/>
            <a:ext cx="2982789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Assess alternative opportunities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199" y="993600"/>
            <a:ext cx="4572132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Allocate the initiatives / actions from previous pages according to their scoring of efforts and NP reduction potential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for calculating the staircase framework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3581" y="1675184"/>
            <a:ext cx="275207" cy="27520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683581" y="2258126"/>
            <a:ext cx="275207" cy="27520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83581" y="4332336"/>
            <a:ext cx="275207" cy="27520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136" y="1773737"/>
            <a:ext cx="3057789" cy="1853627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30518" y="1614187"/>
            <a:ext cx="4136820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Calculate the local nutrient reduction target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0518" y="2185556"/>
            <a:ext cx="4136820" cy="1905307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List top 5-10 local measures to reduce nutrient discharges and calculate for each measure: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Reduction potential (i.e. how much the measure can reduce within the municipality)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Cost for each measure (i.e. cost for creating/building the measure)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Cost-effectiveness for each measure (i.e. potential divided by total cost)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0518" y="4272192"/>
            <a:ext cx="4136820" cy="1905307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Prioritize measures using the framework 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Start with the measure with the lowest cost per kg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Use that measure to its full potential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Then, continue with the measure with the next lowest cost per kg and use that to its full potential – and continue this way until you reach full reduction target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136" y="3861048"/>
            <a:ext cx="3057789" cy="2009404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0" y="17984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7136" y="6001981"/>
            <a:ext cx="3057789" cy="35103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buClr>
                <a:srgbClr val="000000"/>
              </a:buClr>
              <a:buSzPct val="100000"/>
              <a:buFont typeface=""/>
            </a:pPr>
            <a:r>
              <a:rPr lang="en-US" sz="11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Example from the BCG and Zennström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Staircase framework – illustrative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508760"/>
            <a:ext cx="4386944" cy="755469"/>
          </a:xfrm>
        </p:spPr>
        <p:txBody>
          <a:bodyPr>
            <a:noAutofit/>
          </a:bodyPr>
          <a:lstStyle/>
          <a:p>
            <a:r>
              <a:rPr lang="en-US" sz="1400" dirty="0" smtClean="0"/>
              <a:t>For inspiration (in Swedish), please see the action plan in </a:t>
            </a:r>
            <a:r>
              <a:rPr lang="en-US" sz="1400" dirty="0" err="1" smtClean="0"/>
              <a:t>Lillån</a:t>
            </a:r>
            <a:r>
              <a:rPr lang="en-US" sz="1400" dirty="0" smtClean="0"/>
              <a:t>, </a:t>
            </a:r>
            <a:r>
              <a:rPr lang="en-US" sz="1400" dirty="0" err="1" smtClean="0"/>
              <a:t>Norra</a:t>
            </a:r>
            <a:r>
              <a:rPr lang="en-US" sz="1400" dirty="0" smtClean="0"/>
              <a:t> Östersjön:</a:t>
            </a:r>
          </a:p>
          <a:p>
            <a:endParaRPr lang="en-US" sz="1400" dirty="0" smtClean="0"/>
          </a:p>
          <a:p>
            <a:r>
              <a:rPr lang="en-US" sz="1400" dirty="0" smtClean="0">
                <a:hlinkClick r:id="rId6"/>
              </a:rPr>
              <a:t>http://www.vattenmyndigheterna.se/SiteCollectionDocuments/sv/norra-ostersjon/publikationer/%C3%85tg%C3%A4rdsplanering%20f%C3%B6r%20god%20status%20-%20Lill%C3%A5n%20130926.pdf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8860" y="2785036"/>
            <a:ext cx="2632594" cy="3091767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7896" y="1626091"/>
            <a:ext cx="2415947" cy="1276276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65392" y="3973133"/>
            <a:ext cx="1189752" cy="1679121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61451" y="4261152"/>
            <a:ext cx="1233714" cy="174776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23387" y="3938813"/>
            <a:ext cx="1211400" cy="1713441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0" y="17984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Staircase framework – template to fill out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7984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aphicFrame>
        <p:nvGraphicFramePr>
          <p:cNvPr id="5" name="table_type_name"/>
          <p:cNvGraphicFramePr>
            <a:graphicFrameLocks noGrp="1"/>
          </p:cNvGraphicFramePr>
          <p:nvPr/>
        </p:nvGraphicFramePr>
        <p:xfrm>
          <a:off x="457202" y="1360714"/>
          <a:ext cx="8992800" cy="4898220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1798560"/>
                <a:gridCol w="1798560"/>
                <a:gridCol w="1798560"/>
                <a:gridCol w="1798560"/>
                <a:gridCol w="1798560"/>
              </a:tblGrid>
              <a:tr h="736467"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Measure</a:t>
                      </a:r>
                      <a:endParaRPr lang="sv-SE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41" marR="88641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r>
                        <a:rPr lang="sv-SE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yr</a:t>
                      </a:r>
                    </a:p>
                    <a:p>
                      <a:pPr algn="ctr"/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(i.e. cost for creating/maintaining the measure)</a:t>
                      </a:r>
                      <a:endParaRPr lang="sv-SE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41" marR="88641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Potential / yr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(i.e. how much the measure can reduce within the municipality)</a:t>
                      </a:r>
                      <a:endParaRPr lang="sv-SE" sz="105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41" marR="88641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Cost-effectiveness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(e.g. €/kg/yr)</a:t>
                      </a:r>
                    </a:p>
                  </a:txBody>
                  <a:tcPr marL="88641" marR="88641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  <a:endParaRPr lang="sv-SE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641" marR="88641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Wetland</a:t>
                      </a:r>
                      <a:endParaRPr kumimoji="0" lang="sv-SE" sz="120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€ 560,000 / yr</a:t>
                      </a: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2,600 kg/yr</a:t>
                      </a: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215 €/kg/yr</a:t>
                      </a: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Example</a:t>
                      </a:r>
                      <a:endParaRPr kumimoji="0" lang="sv-SE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7B57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137160" marB="1371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Baltic Sea">
      <a:dk1>
        <a:srgbClr val="000000"/>
      </a:dk1>
      <a:lt1>
        <a:srgbClr val="FFFFFF"/>
      </a:lt1>
      <a:dk2>
        <a:srgbClr val="2293C0"/>
      </a:dk2>
      <a:lt2>
        <a:srgbClr val="808080"/>
      </a:lt2>
      <a:accent1>
        <a:srgbClr val="E2E2E2"/>
      </a:accent1>
      <a:accent2>
        <a:srgbClr val="C7E4EF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9AECF"/>
      </a:hlink>
      <a:folHlink>
        <a:srgbClr val="90C9DF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87F45E-89F2-4F93-BA38-4E759A2983DE}">
  <ds:schemaRefs>
    <ds:schemaRef ds:uri="urn:sharePointPublishingRcaProperties"/>
  </ds:schemaRefs>
</ds:datastoreItem>
</file>

<file path=customXml/itemProps2.xml><?xml version="1.0" encoding="utf-8"?>
<ds:datastoreItem xmlns:ds="http://schemas.openxmlformats.org/officeDocument/2006/customXml" ds:itemID="{7BF56AB9-1D7B-4EEB-B7B0-A85AED613A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D2F14E-91D0-46BE-AF0B-03FA64177EC7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ABDB0175-C2BA-4739-B241-D8A48BED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Office PowerPoint</Application>
  <PresentationFormat>A4 (210 x 297 mm)</PresentationFormat>
  <Paragraphs>134</Paragraphs>
  <Slides>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Blank</vt:lpstr>
      <vt:lpstr>think-cell Slide</vt:lpstr>
      <vt:lpstr>Long list of initiatives</vt:lpstr>
      <vt:lpstr>Prioritize initiatives: Continuation of exercise at innovation lab</vt:lpstr>
      <vt:lpstr>Prioritize initiatives: Allocate initiatives in matrix</vt:lpstr>
      <vt:lpstr>Method for calculating the staircase framework</vt:lpstr>
      <vt:lpstr>Staircase framework – illustrative example</vt:lpstr>
      <vt:lpstr>Staircase framework – template to fill out</vt:lpstr>
    </vt:vector>
  </TitlesOfParts>
  <Company>The Boston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Toedter Niels</dc:creator>
  <cp:lastModifiedBy>User</cp:lastModifiedBy>
  <cp:revision>118</cp:revision>
  <dcterms:created xsi:type="dcterms:W3CDTF">2013-11-07T11:17:45Z</dcterms:created>
  <dcterms:modified xsi:type="dcterms:W3CDTF">2016-05-04T10:37:32Z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Baltic Sea</vt:lpwstr>
  </property>
  <property fmtid="{D5CDD505-2E9C-101B-9397-08002B2CF9AE}" pid="4" name="Template Name">
    <vt:lpwstr>A4</vt:lpwstr>
  </property>
  <property fmtid="{D5CDD505-2E9C-101B-9397-08002B2CF9AE}" pid="5" name="_AdHocReviewCycleID">
    <vt:i4>-414743339</vt:i4>
  </property>
  <property fmtid="{D5CDD505-2E9C-101B-9397-08002B2CF9AE}" pid="6" name="_NewReviewCycle">
    <vt:lpwstr/>
  </property>
  <property fmtid="{D5CDD505-2E9C-101B-9397-08002B2CF9AE}" pid="7" name="_EmailSubject">
    <vt:lpwstr/>
  </property>
  <property fmtid="{D5CDD505-2E9C-101B-9397-08002B2CF9AE}" pid="8" name="_AuthorEmail">
    <vt:lpwstr>Dahlgren.Sanna@bcg.com</vt:lpwstr>
  </property>
  <property fmtid="{D5CDD505-2E9C-101B-9397-08002B2CF9AE}" pid="9" name="_AuthorEmailDisplayName">
    <vt:lpwstr>Dahlgren Sanna</vt:lpwstr>
  </property>
  <property fmtid="{D5CDD505-2E9C-101B-9397-08002B2CF9AE}" pid="10" name="_PreviousAdHocReviewCycleID">
    <vt:i4>774266300</vt:i4>
  </property>
</Properties>
</file>