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56" r:id="rId5"/>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16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730603-002\AppData\Local\Microsoft\Windows\Temporary%20Internet%20Files\Content.Outlook\W3A0IZ5Y\Trapp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marker>
            <c:symbol val="none"/>
          </c:marker>
          <c:xVal>
            <c:numRef>
              <c:f>'Inland+kust'!$H$4:$H$29</c:f>
              <c:numCache>
                <c:formatCode>0.0</c:formatCode>
                <c:ptCount val="26"/>
                <c:pt idx="0">
                  <c:v>0</c:v>
                </c:pt>
                <c:pt idx="1">
                  <c:v>3.53889639412222</c:v>
                </c:pt>
                <c:pt idx="2">
                  <c:v>3.53889639412222</c:v>
                </c:pt>
                <c:pt idx="3">
                  <c:v>8.0138341892367269</c:v>
                </c:pt>
                <c:pt idx="4">
                  <c:v>8.0138341892367269</c:v>
                </c:pt>
                <c:pt idx="5">
                  <c:v>12.835896694286156</c:v>
                </c:pt>
                <c:pt idx="6">
                  <c:v>12.835896694286156</c:v>
                </c:pt>
                <c:pt idx="7">
                  <c:v>13.671787244786156</c:v>
                </c:pt>
                <c:pt idx="8">
                  <c:v>13.671787244786156</c:v>
                </c:pt>
                <c:pt idx="9">
                  <c:v>15.462922244786157</c:v>
                </c:pt>
                <c:pt idx="10">
                  <c:v>15.462922244786157</c:v>
                </c:pt>
                <c:pt idx="11">
                  <c:v>16.446731608857743</c:v>
                </c:pt>
                <c:pt idx="12">
                  <c:v>16.446731608857743</c:v>
                </c:pt>
                <c:pt idx="13">
                  <c:v>16.513659311389404</c:v>
                </c:pt>
                <c:pt idx="14">
                  <c:v>16.513659311389404</c:v>
                </c:pt>
                <c:pt idx="15">
                  <c:v>18.595807631944648</c:v>
                </c:pt>
                <c:pt idx="16">
                  <c:v>18.595807631944648</c:v>
                </c:pt>
                <c:pt idx="17">
                  <c:v>18.622810763038299</c:v>
                </c:pt>
                <c:pt idx="18">
                  <c:v>18.622810763038299</c:v>
                </c:pt>
                <c:pt idx="19">
                  <c:v>18.828473721994325</c:v>
                </c:pt>
                <c:pt idx="20">
                  <c:v>18.828473721994325</c:v>
                </c:pt>
                <c:pt idx="21">
                  <c:v>22.447847214467032</c:v>
                </c:pt>
                <c:pt idx="22">
                  <c:v>22.447847214467032</c:v>
                </c:pt>
                <c:pt idx="23">
                  <c:v>22.524885330819938</c:v>
                </c:pt>
                <c:pt idx="24">
                  <c:v>22.524885330819938</c:v>
                </c:pt>
                <c:pt idx="25">
                  <c:v>22.695650724397801</c:v>
                </c:pt>
              </c:numCache>
            </c:numRef>
          </c:xVal>
          <c:yVal>
            <c:numRef>
              <c:f>'Inland+kust'!$G$4:$G$29</c:f>
              <c:numCache>
                <c:formatCode>0</c:formatCode>
                <c:ptCount val="26"/>
                <c:pt idx="0">
                  <c:v>0</c:v>
                </c:pt>
                <c:pt idx="1">
                  <c:v>0</c:v>
                </c:pt>
                <c:pt idx="2">
                  <c:v>2.3828004867066661</c:v>
                </c:pt>
                <c:pt idx="3">
                  <c:v>2.3828004867066661</c:v>
                </c:pt>
                <c:pt idx="4">
                  <c:v>6.2703676139513984</c:v>
                </c:pt>
                <c:pt idx="5">
                  <c:v>6.2703676139513984</c:v>
                </c:pt>
                <c:pt idx="6">
                  <c:v>7.2703676139513984</c:v>
                </c:pt>
                <c:pt idx="7">
                  <c:v>7.2703676139513984</c:v>
                </c:pt>
                <c:pt idx="8">
                  <c:v>9.6463676139513979</c:v>
                </c:pt>
                <c:pt idx="9">
                  <c:v>9.6463676139513979</c:v>
                </c:pt>
                <c:pt idx="10">
                  <c:v>10.985562700707581</c:v>
                </c:pt>
                <c:pt idx="11">
                  <c:v>10.985562700707581</c:v>
                </c:pt>
                <c:pt idx="12">
                  <c:v>11.081066700707581</c:v>
                </c:pt>
                <c:pt idx="13">
                  <c:v>11.081066700707581</c:v>
                </c:pt>
                <c:pt idx="14">
                  <c:v>14.767306829798098</c:v>
                </c:pt>
                <c:pt idx="15">
                  <c:v>14.767306829798098</c:v>
                </c:pt>
                <c:pt idx="16">
                  <c:v>14.853443829798099</c:v>
                </c:pt>
                <c:pt idx="17">
                  <c:v>14.853443829798099</c:v>
                </c:pt>
                <c:pt idx="18">
                  <c:v>15.622804829798099</c:v>
                </c:pt>
                <c:pt idx="19">
                  <c:v>15.622804829798099</c:v>
                </c:pt>
                <c:pt idx="20">
                  <c:v>29.821617909448847</c:v>
                </c:pt>
                <c:pt idx="21">
                  <c:v>29.821617909448847</c:v>
                </c:pt>
                <c:pt idx="22">
                  <c:v>30.167865734027547</c:v>
                </c:pt>
                <c:pt idx="23">
                  <c:v>30.167865734027547</c:v>
                </c:pt>
                <c:pt idx="24">
                  <c:v>31.159406728996036</c:v>
                </c:pt>
                <c:pt idx="25">
                  <c:v>31.159406728996036</c:v>
                </c:pt>
              </c:numCache>
            </c:numRef>
          </c:yVal>
          <c:smooth val="0"/>
        </c:ser>
        <c:ser>
          <c:idx val="1"/>
          <c:order val="1"/>
          <c:marker>
            <c:symbol val="none"/>
          </c:marker>
          <c:xVal>
            <c:numRef>
              <c:f>'Inland+kust'!$B$22:$B$23</c:f>
              <c:numCache>
                <c:formatCode>General</c:formatCode>
                <c:ptCount val="2"/>
                <c:pt idx="0">
                  <c:v>35</c:v>
                </c:pt>
                <c:pt idx="1">
                  <c:v>35</c:v>
                </c:pt>
              </c:numCache>
            </c:numRef>
          </c:xVal>
          <c:yVal>
            <c:numRef>
              <c:f>'Inland+kust'!$C$22:$C$23</c:f>
              <c:numCache>
                <c:formatCode>General</c:formatCode>
                <c:ptCount val="2"/>
                <c:pt idx="0">
                  <c:v>0</c:v>
                </c:pt>
                <c:pt idx="1">
                  <c:v>39</c:v>
                </c:pt>
              </c:numCache>
            </c:numRef>
          </c:yVal>
          <c:smooth val="0"/>
        </c:ser>
        <c:dLbls>
          <c:showLegendKey val="0"/>
          <c:showVal val="0"/>
          <c:showCatName val="0"/>
          <c:showSerName val="0"/>
          <c:showPercent val="0"/>
          <c:showBubbleSize val="0"/>
        </c:dLbls>
        <c:axId val="71588480"/>
        <c:axId val="71606656"/>
      </c:scatterChart>
      <c:valAx>
        <c:axId val="71588480"/>
        <c:scaling>
          <c:orientation val="minMax"/>
          <c:max val="25"/>
          <c:min val="0"/>
        </c:scaling>
        <c:delete val="0"/>
        <c:axPos val="b"/>
        <c:numFmt formatCode="0.0" sourceLinked="1"/>
        <c:majorTickMark val="out"/>
        <c:minorTickMark val="none"/>
        <c:tickLblPos val="nextTo"/>
        <c:crossAx val="71606656"/>
        <c:crosses val="autoZero"/>
        <c:crossBetween val="midCat"/>
      </c:valAx>
      <c:valAx>
        <c:axId val="71606656"/>
        <c:scaling>
          <c:orientation val="minMax"/>
          <c:max val="32"/>
          <c:min val="0"/>
        </c:scaling>
        <c:delete val="0"/>
        <c:axPos val="l"/>
        <c:numFmt formatCode="0" sourceLinked="1"/>
        <c:majorTickMark val="out"/>
        <c:minorTickMark val="none"/>
        <c:tickLblPos val="nextTo"/>
        <c:crossAx val="71588480"/>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0.17568</cdr:x>
      <cdr:y>0.70959</cdr:y>
    </cdr:from>
    <cdr:to>
      <cdr:x>0.37568</cdr:x>
      <cdr:y>0.83444</cdr:y>
    </cdr:to>
    <cdr:sp macro="" textlink="">
      <cdr:nvSpPr>
        <cdr:cNvPr id="2" name="textruta 1"/>
        <cdr:cNvSpPr txBox="1"/>
      </cdr:nvSpPr>
      <cdr:spPr>
        <a:xfrm xmlns:a="http://schemas.openxmlformats.org/drawingml/2006/main">
          <a:off x="936127" y="2450901"/>
          <a:ext cx="1065709" cy="4312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dirty="0" smtClean="0"/>
            <a:t>Anpassade</a:t>
          </a:r>
        </a:p>
        <a:p xmlns:a="http://schemas.openxmlformats.org/drawingml/2006/main">
          <a:r>
            <a:rPr lang="sv-SE" dirty="0" smtClean="0"/>
            <a:t>skyddszoner</a:t>
          </a:r>
          <a:endParaRPr lang="sv-SE" sz="1100" dirty="0"/>
        </a:p>
      </cdr:txBody>
    </cdr:sp>
  </cdr:relSizeAnchor>
  <cdr:relSizeAnchor xmlns:cdr="http://schemas.openxmlformats.org/drawingml/2006/chartDrawing">
    <cdr:from>
      <cdr:x>0.33784</cdr:x>
      <cdr:y>0.66644</cdr:y>
    </cdr:from>
    <cdr:to>
      <cdr:x>0.50944</cdr:x>
      <cdr:y>0.74983</cdr:y>
    </cdr:to>
    <cdr:sp macro="" textlink="">
      <cdr:nvSpPr>
        <cdr:cNvPr id="3" name="textruta 2"/>
        <cdr:cNvSpPr txBox="1"/>
      </cdr:nvSpPr>
      <cdr:spPr>
        <a:xfrm xmlns:a="http://schemas.openxmlformats.org/drawingml/2006/main">
          <a:off x="1800216" y="2301863"/>
          <a:ext cx="914392" cy="2880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100" dirty="0" smtClean="0"/>
            <a:t>Fosfordamm</a:t>
          </a:r>
          <a:endParaRPr lang="sv-SE" sz="1100" dirty="0"/>
        </a:p>
      </cdr:txBody>
    </cdr:sp>
  </cdr:relSizeAnchor>
  <cdr:relSizeAnchor xmlns:cdr="http://schemas.openxmlformats.org/drawingml/2006/chartDrawing">
    <cdr:from>
      <cdr:x>0.5</cdr:x>
      <cdr:y>0.64618</cdr:y>
    </cdr:from>
    <cdr:to>
      <cdr:x>0.71214</cdr:x>
      <cdr:y>0.83322</cdr:y>
    </cdr:to>
    <cdr:sp macro="" textlink="">
      <cdr:nvSpPr>
        <cdr:cNvPr id="4" name="textruta 3"/>
        <cdr:cNvSpPr txBox="1"/>
      </cdr:nvSpPr>
      <cdr:spPr>
        <a:xfrm xmlns:a="http://schemas.openxmlformats.org/drawingml/2006/main">
          <a:off x="2664304" y="2231887"/>
          <a:ext cx="1130414" cy="6460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100" dirty="0" smtClean="0"/>
            <a:t>       ARV; </a:t>
          </a:r>
        </a:p>
        <a:p xmlns:a="http://schemas.openxmlformats.org/drawingml/2006/main">
          <a:r>
            <a:rPr lang="sv-SE" dirty="0" smtClean="0"/>
            <a:t>  P-rening bräddning </a:t>
          </a:r>
        </a:p>
        <a:p xmlns:a="http://schemas.openxmlformats.org/drawingml/2006/main">
          <a:r>
            <a:rPr lang="sv-SE" dirty="0" smtClean="0"/>
            <a:t>  och ökad rening</a:t>
          </a:r>
          <a:endParaRPr lang="sv-SE" sz="1100" dirty="0"/>
        </a:p>
      </cdr:txBody>
    </cdr:sp>
  </cdr:relSizeAnchor>
  <cdr:relSizeAnchor xmlns:cdr="http://schemas.openxmlformats.org/drawingml/2006/chartDrawing">
    <cdr:from>
      <cdr:x>0.60811</cdr:x>
      <cdr:y>0.60389</cdr:y>
    </cdr:from>
    <cdr:to>
      <cdr:x>0.77971</cdr:x>
      <cdr:y>0.66644</cdr:y>
    </cdr:to>
    <cdr:sp macro="" textlink="">
      <cdr:nvSpPr>
        <cdr:cNvPr id="5" name="textruta 4"/>
        <cdr:cNvSpPr txBox="1"/>
      </cdr:nvSpPr>
      <cdr:spPr>
        <a:xfrm xmlns:a="http://schemas.openxmlformats.org/drawingml/2006/main">
          <a:off x="3240364" y="2085841"/>
          <a:ext cx="914392" cy="2160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100" dirty="0" smtClean="0"/>
            <a:t>Strukturkalkning</a:t>
          </a:r>
          <a:endParaRPr lang="sv-SE" sz="1100" dirty="0"/>
        </a:p>
      </cdr:txBody>
    </cdr:sp>
  </cdr:relSizeAnchor>
  <cdr:relSizeAnchor xmlns:cdr="http://schemas.openxmlformats.org/drawingml/2006/chartDrawing">
    <cdr:from>
      <cdr:x>0.71782</cdr:x>
      <cdr:y>0.56169</cdr:y>
    </cdr:from>
    <cdr:to>
      <cdr:x>0.88943</cdr:x>
      <cdr:y>0.62424</cdr:y>
    </cdr:to>
    <cdr:sp macro="" textlink="">
      <cdr:nvSpPr>
        <cdr:cNvPr id="6" name="textruta 5"/>
        <cdr:cNvSpPr txBox="1"/>
      </cdr:nvSpPr>
      <cdr:spPr>
        <a:xfrm xmlns:a="http://schemas.openxmlformats.org/drawingml/2006/main">
          <a:off x="3824991" y="1940079"/>
          <a:ext cx="914392" cy="2160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100" dirty="0" smtClean="0"/>
            <a:t>Skyddszoner (0-2m)</a:t>
          </a:r>
          <a:endParaRPr lang="sv-SE" sz="1100" dirty="0"/>
        </a:p>
      </cdr:txBody>
    </cdr:sp>
  </cdr:relSizeAnchor>
  <cdr:relSizeAnchor xmlns:cdr="http://schemas.openxmlformats.org/drawingml/2006/chartDrawing">
    <cdr:from>
      <cdr:x>0.51084</cdr:x>
      <cdr:y>0.38894</cdr:y>
    </cdr:from>
    <cdr:to>
      <cdr:x>0.69595</cdr:x>
      <cdr:y>0.51402</cdr:y>
    </cdr:to>
    <cdr:sp macro="" textlink="">
      <cdr:nvSpPr>
        <cdr:cNvPr id="7" name="textruta 6"/>
        <cdr:cNvSpPr txBox="1"/>
      </cdr:nvSpPr>
      <cdr:spPr>
        <a:xfrm xmlns:a="http://schemas.openxmlformats.org/drawingml/2006/main">
          <a:off x="2722036" y="1343395"/>
          <a:ext cx="986376" cy="4320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dirty="0" smtClean="0"/>
            <a:t>Åtgärder </a:t>
          </a:r>
        </a:p>
        <a:p xmlns:a="http://schemas.openxmlformats.org/drawingml/2006/main">
          <a:r>
            <a:rPr lang="sv-SE" dirty="0" smtClean="0"/>
            <a:t>gödselspridning</a:t>
          </a:r>
          <a:endParaRPr lang="sv-SE" sz="1100" dirty="0"/>
        </a:p>
      </cdr:txBody>
    </cdr:sp>
  </cdr:relSizeAnchor>
  <cdr:relSizeAnchor xmlns:cdr="http://schemas.openxmlformats.org/drawingml/2006/chartDrawing">
    <cdr:from>
      <cdr:x>0.7618</cdr:x>
      <cdr:y>0.45141</cdr:y>
    </cdr:from>
    <cdr:to>
      <cdr:x>0.9334</cdr:x>
      <cdr:y>0.51395</cdr:y>
    </cdr:to>
    <cdr:sp macro="" textlink="">
      <cdr:nvSpPr>
        <cdr:cNvPr id="9" name="textruta 1"/>
        <cdr:cNvSpPr txBox="1"/>
      </cdr:nvSpPr>
      <cdr:spPr>
        <a:xfrm xmlns:a="http://schemas.openxmlformats.org/drawingml/2006/main">
          <a:off x="4059309" y="1559176"/>
          <a:ext cx="914386" cy="2160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1100" dirty="0" smtClean="0"/>
            <a:t>Skyddszoner (2-6m)</a:t>
          </a:r>
        </a:p>
        <a:p xmlns:a="http://schemas.openxmlformats.org/drawingml/2006/main">
          <a:r>
            <a:rPr lang="sv-SE" dirty="0" smtClean="0"/>
            <a:t>&amp; tvåstegsdiken</a:t>
          </a:r>
          <a:endParaRPr lang="sv-SE"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470380-B0F4-4090-A6ED-2A9137F3A5C0}" type="datetimeFigureOut">
              <a:rPr lang="sv-SE" smtClean="0"/>
              <a:t>2016-06-04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5597A-D0D7-4024-96DA-C5461F803653}" type="slidenum">
              <a:rPr lang="sv-SE" smtClean="0"/>
              <a:t>‹#›</a:t>
            </a:fld>
            <a:endParaRPr lang="sv-SE"/>
          </a:p>
        </p:txBody>
      </p:sp>
    </p:spTree>
    <p:extLst>
      <p:ext uri="{BB962C8B-B14F-4D97-AF65-F5344CB8AC3E}">
        <p14:creationId xmlns:p14="http://schemas.microsoft.com/office/powerpoint/2010/main" val="1470604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A65597A-D0D7-4024-96DA-C5461F803653}" type="slidenum">
              <a:rPr lang="sv-SE" smtClean="0"/>
              <a:t>2</a:t>
            </a:fld>
            <a:endParaRPr lang="sv-SE"/>
          </a:p>
        </p:txBody>
      </p:sp>
    </p:spTree>
    <p:extLst>
      <p:ext uri="{BB962C8B-B14F-4D97-AF65-F5344CB8AC3E}">
        <p14:creationId xmlns:p14="http://schemas.microsoft.com/office/powerpoint/2010/main" val="33045523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5957888"/>
            <a:ext cx="9144000" cy="900112"/>
          </a:xfrm>
          <a:prstGeom prst="rect">
            <a:avLst/>
          </a:prstGeom>
          <a:solidFill>
            <a:srgbClr val="06529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endParaRPr lang="sv-SE" altLang="sv-SE" smtClean="0"/>
          </a:p>
        </p:txBody>
      </p:sp>
      <p:pic>
        <p:nvPicPr>
          <p:cNvPr id="5" name="Picture 13" descr="logo_standard_n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7625" y="6021388"/>
            <a:ext cx="12922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2" name="Rectangle 2"/>
          <p:cNvSpPr>
            <a:spLocks noGrp="1" noChangeArrowheads="1"/>
          </p:cNvSpPr>
          <p:nvPr>
            <p:ph type="ctrTitle"/>
          </p:nvPr>
        </p:nvSpPr>
        <p:spPr>
          <a:xfrm>
            <a:off x="914400" y="1965325"/>
            <a:ext cx="7315200" cy="1463675"/>
          </a:xfrm>
        </p:spPr>
        <p:txBody>
          <a:bodyPr anchor="ctr"/>
          <a:lstStyle>
            <a:lvl1pPr algn="ctr">
              <a:defRPr sz="3600"/>
            </a:lvl1pPr>
          </a:lstStyle>
          <a:p>
            <a:pPr lvl="0"/>
            <a:r>
              <a:rPr lang="sv-SE" altLang="sv-SE" noProof="0" smtClean="0"/>
              <a:t>Klicka här för att ändra format</a:t>
            </a:r>
          </a:p>
        </p:txBody>
      </p:sp>
      <p:sp>
        <p:nvSpPr>
          <p:cNvPr id="66563" name="Rectangle 3"/>
          <p:cNvSpPr>
            <a:spLocks noGrp="1" noChangeArrowheads="1"/>
          </p:cNvSpPr>
          <p:nvPr>
            <p:ph type="subTitle" idx="1"/>
          </p:nvPr>
        </p:nvSpPr>
        <p:spPr>
          <a:xfrm>
            <a:off x="1646238" y="3429000"/>
            <a:ext cx="5851525" cy="1463675"/>
          </a:xfrm>
        </p:spPr>
        <p:txBody>
          <a:bodyPr/>
          <a:lstStyle>
            <a:lvl1pPr algn="ctr">
              <a:defRPr/>
            </a:lvl1pPr>
          </a:lstStyle>
          <a:p>
            <a:pPr lvl="0"/>
            <a:r>
              <a:rPr lang="sv-SE" altLang="sv-SE" noProof="0" smtClean="0"/>
              <a:t>Klicka här för att ändra format på underrubrik i bakgrunden</a:t>
            </a:r>
          </a:p>
        </p:txBody>
      </p:sp>
    </p:spTree>
    <p:extLst>
      <p:ext uri="{BB962C8B-B14F-4D97-AF65-F5344CB8AC3E}">
        <p14:creationId xmlns:p14="http://schemas.microsoft.com/office/powerpoint/2010/main" val="367284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11560" y="503238"/>
            <a:ext cx="7330008" cy="730250"/>
          </a:xfrm>
        </p:spPr>
        <p:txBody>
          <a:bodyPr/>
          <a:lstStyle>
            <a:lvl1pPr algn="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611560" y="1305496"/>
            <a:ext cx="5385792" cy="3491656"/>
          </a:xfrm>
        </p:spPr>
        <p:txBody>
          <a:bodyPr/>
          <a:lstStyle>
            <a:lvl1pPr marL="342900" indent="-342900">
              <a:lnSpc>
                <a:spcPts val="3500"/>
              </a:lnSpc>
              <a:buFont typeface="Arial" panose="020B0604020202020204" pitchFamily="34" charset="0"/>
              <a:buChar char="•"/>
              <a:defRPr sz="3200"/>
            </a:lvl1pPr>
            <a:lvl2pPr marL="914400" indent="-457200">
              <a:spcBef>
                <a:spcPts val="0"/>
              </a:spcBef>
              <a:buFont typeface="Arial" panose="020B0604020202020204" pitchFamily="34" charset="0"/>
              <a:buChar char="•"/>
              <a:defRPr sz="2800"/>
            </a:lvl2pPr>
            <a:lvl3pPr marL="1257300" indent="-342900">
              <a:buFont typeface="Arial" panose="020B0604020202020204" pitchFamily="34" charset="0"/>
              <a:buChar char="•"/>
              <a:defRPr sz="24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195208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6" name="Platshållare för bild 5"/>
          <p:cNvSpPr>
            <a:spLocks noGrp="1"/>
          </p:cNvSpPr>
          <p:nvPr>
            <p:ph type="pic" sz="quarter" idx="10"/>
          </p:nvPr>
        </p:nvSpPr>
        <p:spPr>
          <a:xfrm>
            <a:off x="5292725" y="0"/>
            <a:ext cx="3851275" cy="5949950"/>
          </a:xfrm>
        </p:spPr>
        <p:txBody>
          <a:bodyPr/>
          <a:lstStyle/>
          <a:p>
            <a:r>
              <a:rPr lang="sv-SE" smtClean="0"/>
              <a:t>Klicka på ikonen för att lägga till en bild</a:t>
            </a:r>
            <a:endParaRPr lang="sv-SE"/>
          </a:p>
        </p:txBody>
      </p:sp>
      <p:sp>
        <p:nvSpPr>
          <p:cNvPr id="2" name="Rubrik 1"/>
          <p:cNvSpPr>
            <a:spLocks noGrp="1"/>
          </p:cNvSpPr>
          <p:nvPr>
            <p:ph type="title"/>
          </p:nvPr>
        </p:nvSpPr>
        <p:spPr>
          <a:xfrm>
            <a:off x="611560" y="476672"/>
            <a:ext cx="4104456" cy="730250"/>
          </a:xfrm>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611560" y="1268760"/>
            <a:ext cx="4100264" cy="3672408"/>
          </a:xfrm>
        </p:spPr>
        <p:txBody>
          <a:bodyPr/>
          <a:lstStyle>
            <a:lvl1pPr marL="457200" indent="-457200">
              <a:buFont typeface="Arial" panose="020B0604020202020204" pitchFamily="34" charset="0"/>
              <a:buChar char="•"/>
              <a:defRPr sz="2800"/>
            </a:lvl1pPr>
            <a:lvl2pPr marL="800100" indent="-342900">
              <a:buFont typeface="Arial" panose="020B0604020202020204" pitchFamily="34" charset="0"/>
              <a:buChar char="•"/>
              <a:defRPr sz="2400"/>
            </a:lvl2pPr>
            <a:lvl3pPr marL="1257300" indent="-342900">
              <a:buFont typeface="Arial" panose="020B0604020202020204" pitchFamily="34" charset="0"/>
              <a:buChar char="•"/>
              <a:defRPr sz="2000"/>
            </a:lvl3pPr>
            <a:lvl4pPr marL="1657350" indent="-285750">
              <a:buFont typeface="Arial" panose="020B0604020202020204" pitchFamily="34" charset="0"/>
              <a:buChar char="•"/>
              <a:defRPr sz="1800"/>
            </a:lvl4pPr>
            <a:lvl5pPr marL="2114550" indent="-285750">
              <a:buFont typeface="Arial" panose="020B0604020202020204" pitchFamily="34" charset="0"/>
              <a:buChar cha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359558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11560" y="476672"/>
            <a:ext cx="6264696" cy="730250"/>
          </a:xfrm>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611560" y="1268760"/>
            <a:ext cx="3528392" cy="3672408"/>
          </a:xfrm>
        </p:spPr>
        <p:txBody>
          <a:bodyPr/>
          <a:lstStyle>
            <a:lvl1pPr marL="457200" indent="-457200">
              <a:buFont typeface="Arial" panose="020B0604020202020204" pitchFamily="34" charset="0"/>
              <a:buChar char="•"/>
              <a:defRPr sz="2800"/>
            </a:lvl1pPr>
            <a:lvl2pPr marL="800100" indent="-342900">
              <a:buFont typeface="Arial" panose="020B0604020202020204" pitchFamily="34" charset="0"/>
              <a:buChar char="•"/>
              <a:defRPr sz="2400"/>
            </a:lvl2pPr>
            <a:lvl3pPr marL="1257300" indent="-342900">
              <a:buFont typeface="Arial" panose="020B0604020202020204" pitchFamily="34" charset="0"/>
              <a:buChar char="•"/>
              <a:defRPr sz="2000"/>
            </a:lvl3pPr>
            <a:lvl4pPr marL="1657350" indent="-285750">
              <a:buFont typeface="Arial" panose="020B0604020202020204" pitchFamily="34" charset="0"/>
              <a:buChar char="•"/>
              <a:defRPr sz="1800"/>
            </a:lvl4pPr>
            <a:lvl5pPr marL="2114550" indent="-285750">
              <a:buFont typeface="Arial" panose="020B0604020202020204" pitchFamily="34" charset="0"/>
              <a:buChar cha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211960" y="1268760"/>
            <a:ext cx="4464496" cy="3672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p:txBody>
      </p:sp>
    </p:spTree>
    <p:extLst>
      <p:ext uri="{BB962C8B-B14F-4D97-AF65-F5344CB8AC3E}">
        <p14:creationId xmlns:p14="http://schemas.microsoft.com/office/powerpoint/2010/main" val="310151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5" name="Platshållare för bild 4"/>
          <p:cNvSpPr>
            <a:spLocks noGrp="1"/>
          </p:cNvSpPr>
          <p:nvPr>
            <p:ph type="pic" sz="quarter" idx="10"/>
          </p:nvPr>
        </p:nvSpPr>
        <p:spPr>
          <a:xfrm>
            <a:off x="0" y="0"/>
            <a:ext cx="9144000" cy="5949950"/>
          </a:xfrm>
        </p:spPr>
        <p:txBody>
          <a:bodyPr/>
          <a:lstStyle/>
          <a:p>
            <a:r>
              <a:rPr lang="sv-SE" smtClean="0"/>
              <a:t>Klicka på ikonen för att lägga till en bild</a:t>
            </a:r>
            <a:endParaRPr lang="sv-SE"/>
          </a:p>
        </p:txBody>
      </p:sp>
      <p:sp>
        <p:nvSpPr>
          <p:cNvPr id="7" name="Rektangel 6"/>
          <p:cNvSpPr/>
          <p:nvPr userDrawn="1"/>
        </p:nvSpPr>
        <p:spPr>
          <a:xfrm>
            <a:off x="2411760" y="0"/>
            <a:ext cx="4320480" cy="5949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699792" y="476672"/>
            <a:ext cx="3672408" cy="706090"/>
          </a:xfrm>
        </p:spPr>
        <p:txBody>
          <a:bodyPr/>
          <a:lstStyle>
            <a:lvl1pPr>
              <a:defRPr/>
            </a:lvl1pPr>
          </a:lstStyle>
          <a:p>
            <a:r>
              <a:rPr lang="sv-SE" smtClean="0"/>
              <a:t>Klicka här för att ändra format</a:t>
            </a:r>
            <a:endParaRPr lang="sv-SE" dirty="0"/>
          </a:p>
        </p:txBody>
      </p:sp>
      <p:sp>
        <p:nvSpPr>
          <p:cNvPr id="10" name="Platshållare för text 9"/>
          <p:cNvSpPr>
            <a:spLocks noGrp="1"/>
          </p:cNvSpPr>
          <p:nvPr>
            <p:ph type="body" sz="quarter" idx="11"/>
          </p:nvPr>
        </p:nvSpPr>
        <p:spPr>
          <a:xfrm>
            <a:off x="2700338" y="1268413"/>
            <a:ext cx="3671887" cy="3673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63013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194193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21017F9C-E4D1-47AE-B3FF-80C74B471A33}" type="datetimeFigureOut">
              <a:rPr lang="sv-SE" smtClean="0"/>
              <a:t>2016-06-04</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97C0D2B5-2A6A-44D9-A970-C1E951EDD3D1}" type="slidenum">
              <a:rPr lang="sv-SE" smtClean="0"/>
              <a:t>‹#›</a:t>
            </a:fld>
            <a:endParaRPr lang="sv-SE"/>
          </a:p>
        </p:txBody>
      </p:sp>
    </p:spTree>
    <p:extLst>
      <p:ext uri="{BB962C8B-B14F-4D97-AF65-F5344CB8AC3E}">
        <p14:creationId xmlns:p14="http://schemas.microsoft.com/office/powerpoint/2010/main" val="108913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503238"/>
            <a:ext cx="73152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Huvudrubrik Arial 32 pt</a:t>
            </a:r>
          </a:p>
        </p:txBody>
      </p:sp>
      <p:sp>
        <p:nvSpPr>
          <p:cNvPr id="1027" name="Rectangle 3"/>
          <p:cNvSpPr>
            <a:spLocks noGrp="1" noChangeArrowheads="1"/>
          </p:cNvSpPr>
          <p:nvPr>
            <p:ph type="body" idx="1"/>
          </p:nvPr>
        </p:nvSpPr>
        <p:spPr bwMode="auto">
          <a:xfrm>
            <a:off x="914400" y="1233488"/>
            <a:ext cx="5241925" cy="349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Bröd Arial 24 pt</a:t>
            </a:r>
          </a:p>
        </p:txBody>
      </p:sp>
      <p:sp>
        <p:nvSpPr>
          <p:cNvPr id="1028" name="Rectangle 4"/>
          <p:cNvSpPr>
            <a:spLocks noChangeArrowheads="1"/>
          </p:cNvSpPr>
          <p:nvPr/>
        </p:nvSpPr>
        <p:spPr bwMode="auto">
          <a:xfrm>
            <a:off x="0" y="5957888"/>
            <a:ext cx="9144000" cy="900112"/>
          </a:xfrm>
          <a:prstGeom prst="rect">
            <a:avLst/>
          </a:prstGeom>
          <a:solidFill>
            <a:srgbClr val="06529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endParaRPr lang="sv-SE" altLang="sv-SE" smtClean="0"/>
          </a:p>
        </p:txBody>
      </p:sp>
      <p:pic>
        <p:nvPicPr>
          <p:cNvPr id="1029" name="Picture 12" descr="logo_standard_ne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67625" y="6021388"/>
            <a:ext cx="12922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90" r:id="rId2"/>
    <p:sldLayoutId id="2147483691" r:id="rId3"/>
    <p:sldLayoutId id="2147483692" r:id="rId4"/>
    <p:sldLayoutId id="2147483693" r:id="rId5"/>
    <p:sldLayoutId id="2147483694" r:id="rId6"/>
    <p:sldLayoutId id="2147483696" r:id="rId7"/>
  </p:sldLayoutIdLst>
  <p:txStyles>
    <p:titleStyle>
      <a:lvl1pPr algn="l" rtl="0" eaLnBrk="1" fontAlgn="base" hangingPunct="1">
        <a:spcBef>
          <a:spcPct val="0"/>
        </a:spcBef>
        <a:spcAft>
          <a:spcPct val="0"/>
        </a:spcAft>
        <a:defRPr sz="3200">
          <a:solidFill>
            <a:srgbClr val="06529A"/>
          </a:solidFill>
          <a:latin typeface="+mj-lt"/>
          <a:ea typeface="+mj-ea"/>
          <a:cs typeface="+mj-cs"/>
        </a:defRPr>
      </a:lvl1pPr>
      <a:lvl2pPr algn="l" rtl="0" eaLnBrk="1" fontAlgn="base" hangingPunct="1">
        <a:spcBef>
          <a:spcPct val="0"/>
        </a:spcBef>
        <a:spcAft>
          <a:spcPct val="0"/>
        </a:spcAft>
        <a:defRPr sz="3200">
          <a:solidFill>
            <a:srgbClr val="06529A"/>
          </a:solidFill>
          <a:latin typeface="Arial" charset="0"/>
        </a:defRPr>
      </a:lvl2pPr>
      <a:lvl3pPr algn="l" rtl="0" eaLnBrk="1" fontAlgn="base" hangingPunct="1">
        <a:spcBef>
          <a:spcPct val="0"/>
        </a:spcBef>
        <a:spcAft>
          <a:spcPct val="0"/>
        </a:spcAft>
        <a:defRPr sz="3200">
          <a:solidFill>
            <a:srgbClr val="06529A"/>
          </a:solidFill>
          <a:latin typeface="Arial" charset="0"/>
        </a:defRPr>
      </a:lvl3pPr>
      <a:lvl4pPr algn="l" rtl="0" eaLnBrk="1" fontAlgn="base" hangingPunct="1">
        <a:spcBef>
          <a:spcPct val="0"/>
        </a:spcBef>
        <a:spcAft>
          <a:spcPct val="0"/>
        </a:spcAft>
        <a:defRPr sz="3200">
          <a:solidFill>
            <a:srgbClr val="06529A"/>
          </a:solidFill>
          <a:latin typeface="Arial" charset="0"/>
        </a:defRPr>
      </a:lvl4pPr>
      <a:lvl5pPr algn="l" rtl="0" eaLnBrk="1" fontAlgn="base" hangingPunct="1">
        <a:spcBef>
          <a:spcPct val="0"/>
        </a:spcBef>
        <a:spcAft>
          <a:spcPct val="0"/>
        </a:spcAft>
        <a:defRPr sz="3200">
          <a:solidFill>
            <a:srgbClr val="06529A"/>
          </a:solidFill>
          <a:latin typeface="Arial" charset="0"/>
        </a:defRPr>
      </a:lvl5pPr>
      <a:lvl6pPr marL="457200" algn="ctr" rtl="0" eaLnBrk="1" fontAlgn="base" hangingPunct="1">
        <a:spcBef>
          <a:spcPct val="0"/>
        </a:spcBef>
        <a:spcAft>
          <a:spcPct val="0"/>
        </a:spcAft>
        <a:defRPr sz="3200">
          <a:solidFill>
            <a:srgbClr val="06529A"/>
          </a:solidFill>
          <a:latin typeface="Arial" charset="0"/>
        </a:defRPr>
      </a:lvl6pPr>
      <a:lvl7pPr marL="914400" algn="ctr" rtl="0" eaLnBrk="1" fontAlgn="base" hangingPunct="1">
        <a:spcBef>
          <a:spcPct val="0"/>
        </a:spcBef>
        <a:spcAft>
          <a:spcPct val="0"/>
        </a:spcAft>
        <a:defRPr sz="3200">
          <a:solidFill>
            <a:srgbClr val="06529A"/>
          </a:solidFill>
          <a:latin typeface="Arial" charset="0"/>
        </a:defRPr>
      </a:lvl7pPr>
      <a:lvl8pPr marL="1371600" algn="ctr" rtl="0" eaLnBrk="1" fontAlgn="base" hangingPunct="1">
        <a:spcBef>
          <a:spcPct val="0"/>
        </a:spcBef>
        <a:spcAft>
          <a:spcPct val="0"/>
        </a:spcAft>
        <a:defRPr sz="3200">
          <a:solidFill>
            <a:srgbClr val="06529A"/>
          </a:solidFill>
          <a:latin typeface="Arial" charset="0"/>
        </a:defRPr>
      </a:lvl8pPr>
      <a:lvl9pPr marL="1828800" algn="ctr" rtl="0" eaLnBrk="1" fontAlgn="base" hangingPunct="1">
        <a:spcBef>
          <a:spcPct val="0"/>
        </a:spcBef>
        <a:spcAft>
          <a:spcPct val="0"/>
        </a:spcAft>
        <a:defRPr sz="3200">
          <a:solidFill>
            <a:srgbClr val="06529A"/>
          </a:solidFill>
          <a:latin typeface="Arial" charset="0"/>
        </a:defRPr>
      </a:lvl9pPr>
    </p:titleStyle>
    <p:bodyStyle>
      <a:lvl1pPr algn="l" rtl="0" eaLnBrk="1" fontAlgn="base" hangingPunct="1">
        <a:lnSpc>
          <a:spcPts val="2600"/>
        </a:lnSpc>
        <a:spcBef>
          <a:spcPct val="20000"/>
        </a:spcBef>
        <a:spcAft>
          <a:spcPts val="1000"/>
        </a:spcAft>
        <a:defRPr sz="2400">
          <a:solidFill>
            <a:schemeClr val="tx1"/>
          </a:solidFill>
          <a:latin typeface="+mn-lt"/>
          <a:ea typeface="+mn-ea"/>
          <a:cs typeface="+mn-cs"/>
        </a:defRPr>
      </a:lvl1pPr>
      <a:lvl2pPr marL="742950" indent="-285750" algn="l" rtl="0" eaLnBrk="1" fontAlgn="base" hangingPunct="1">
        <a:spcBef>
          <a:spcPct val="20000"/>
        </a:spcBef>
        <a:spcAft>
          <a:spcPct val="0"/>
        </a:spcAft>
        <a:defRPr sz="2800">
          <a:solidFill>
            <a:schemeClr val="tx1"/>
          </a:solidFill>
          <a:latin typeface="+mn-lt"/>
        </a:defRPr>
      </a:lvl2pPr>
      <a:lvl3pPr marL="1143000" indent="-228600" algn="l" rtl="0" eaLnBrk="1" fontAlgn="base" hangingPunct="1">
        <a:spcBef>
          <a:spcPct val="20000"/>
        </a:spcBef>
        <a:spcAft>
          <a:spcPct val="0"/>
        </a:spcAft>
        <a:defRPr sz="2400">
          <a:solidFill>
            <a:schemeClr val="tx1"/>
          </a:solidFill>
          <a:latin typeface="+mn-lt"/>
        </a:defRPr>
      </a:lvl3pPr>
      <a:lvl4pPr marL="1600200" indent="-228600" algn="l" rtl="0" eaLnBrk="1" fontAlgn="base" hangingPunct="1">
        <a:spcBef>
          <a:spcPct val="20000"/>
        </a:spcBef>
        <a:spcAft>
          <a:spcPct val="0"/>
        </a:spcAft>
        <a:defRPr sz="20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33095350"/>
              </p:ext>
            </p:extLst>
          </p:nvPr>
        </p:nvGraphicFramePr>
        <p:xfrm>
          <a:off x="2272603" y="2067459"/>
          <a:ext cx="5328592" cy="34539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p:cNvSpPr txBox="1"/>
          <p:nvPr/>
        </p:nvSpPr>
        <p:spPr>
          <a:xfrm>
            <a:off x="2699792" y="4941168"/>
            <a:ext cx="335348" cy="261610"/>
          </a:xfrm>
          <a:prstGeom prst="rect">
            <a:avLst/>
          </a:prstGeom>
          <a:noFill/>
        </p:spPr>
        <p:txBody>
          <a:bodyPr wrap="none" rtlCol="0">
            <a:spAutoFit/>
          </a:bodyPr>
          <a:lstStyle/>
          <a:p>
            <a:r>
              <a:rPr lang="sv-SE" sz="1100" dirty="0" smtClean="0"/>
              <a:t>EA</a:t>
            </a:r>
            <a:endParaRPr lang="sv-SE" sz="1100" dirty="0"/>
          </a:p>
        </p:txBody>
      </p:sp>
      <p:sp>
        <p:nvSpPr>
          <p:cNvPr id="6" name="textruta 5"/>
          <p:cNvSpPr txBox="1"/>
          <p:nvPr/>
        </p:nvSpPr>
        <p:spPr>
          <a:xfrm>
            <a:off x="4067944" y="5548590"/>
            <a:ext cx="1826077" cy="369332"/>
          </a:xfrm>
          <a:prstGeom prst="rect">
            <a:avLst/>
          </a:prstGeom>
          <a:noFill/>
        </p:spPr>
        <p:txBody>
          <a:bodyPr wrap="none" rtlCol="0">
            <a:spAutoFit/>
          </a:bodyPr>
          <a:lstStyle/>
          <a:p>
            <a:r>
              <a:rPr lang="sv-SE" dirty="0" smtClean="0"/>
              <a:t>Effekt (ton fosfor)</a:t>
            </a:r>
            <a:endParaRPr lang="sv-SE" dirty="0"/>
          </a:p>
        </p:txBody>
      </p:sp>
      <p:sp>
        <p:nvSpPr>
          <p:cNvPr id="7" name="textruta 6"/>
          <p:cNvSpPr txBox="1"/>
          <p:nvPr/>
        </p:nvSpPr>
        <p:spPr>
          <a:xfrm>
            <a:off x="1082041" y="3184126"/>
            <a:ext cx="1346844" cy="646331"/>
          </a:xfrm>
          <a:prstGeom prst="rect">
            <a:avLst/>
          </a:prstGeom>
          <a:noFill/>
        </p:spPr>
        <p:txBody>
          <a:bodyPr wrap="none" rtlCol="0">
            <a:spAutoFit/>
          </a:bodyPr>
          <a:lstStyle/>
          <a:p>
            <a:r>
              <a:rPr lang="sv-SE" dirty="0" smtClean="0"/>
              <a:t>Kostnad</a:t>
            </a:r>
          </a:p>
          <a:p>
            <a:r>
              <a:rPr lang="sv-SE" dirty="0" smtClean="0"/>
              <a:t>(miljoner kr)</a:t>
            </a:r>
            <a:endParaRPr lang="sv-SE" dirty="0"/>
          </a:p>
        </p:txBody>
      </p:sp>
      <p:cxnSp>
        <p:nvCxnSpPr>
          <p:cNvPr id="9" name="Rak pil 8"/>
          <p:cNvCxnSpPr/>
          <p:nvPr/>
        </p:nvCxnSpPr>
        <p:spPr>
          <a:xfrm flipH="1" flipV="1">
            <a:off x="6156176" y="3758449"/>
            <a:ext cx="351472"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ruta 11"/>
          <p:cNvSpPr txBox="1"/>
          <p:nvPr/>
        </p:nvSpPr>
        <p:spPr>
          <a:xfrm>
            <a:off x="6156176" y="2372301"/>
            <a:ext cx="792205" cy="261610"/>
          </a:xfrm>
          <a:prstGeom prst="rect">
            <a:avLst/>
          </a:prstGeom>
          <a:noFill/>
        </p:spPr>
        <p:txBody>
          <a:bodyPr wrap="none" rtlCol="0">
            <a:spAutoFit/>
          </a:bodyPr>
          <a:lstStyle/>
          <a:p>
            <a:r>
              <a:rPr lang="sv-SE" sz="1100" dirty="0" smtClean="0"/>
              <a:t>Våtmarker</a:t>
            </a:r>
            <a:endParaRPr lang="sv-SE" sz="1100" dirty="0"/>
          </a:p>
        </p:txBody>
      </p:sp>
      <p:cxnSp>
        <p:nvCxnSpPr>
          <p:cNvPr id="14" name="Rak pil 13"/>
          <p:cNvCxnSpPr/>
          <p:nvPr/>
        </p:nvCxnSpPr>
        <p:spPr>
          <a:xfrm flipH="1">
            <a:off x="5724128" y="414908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ruta 9"/>
          <p:cNvSpPr txBox="1"/>
          <p:nvPr/>
        </p:nvSpPr>
        <p:spPr>
          <a:xfrm>
            <a:off x="6804248" y="2303294"/>
            <a:ext cx="696024" cy="261610"/>
          </a:xfrm>
          <a:prstGeom prst="rect">
            <a:avLst/>
          </a:prstGeom>
          <a:noFill/>
        </p:spPr>
        <p:txBody>
          <a:bodyPr wrap="none" rtlCol="0">
            <a:spAutoFit/>
          </a:bodyPr>
          <a:lstStyle/>
          <a:p>
            <a:r>
              <a:rPr lang="sv-SE" sz="1100" dirty="0" smtClean="0"/>
              <a:t>Kalkfilter</a:t>
            </a:r>
            <a:endParaRPr lang="sv-SE" sz="1100" dirty="0"/>
          </a:p>
        </p:txBody>
      </p:sp>
      <p:sp>
        <p:nvSpPr>
          <p:cNvPr id="11" name="textruta 10"/>
          <p:cNvSpPr txBox="1"/>
          <p:nvPr/>
        </p:nvSpPr>
        <p:spPr>
          <a:xfrm>
            <a:off x="6829315" y="2110691"/>
            <a:ext cx="1656184" cy="261610"/>
          </a:xfrm>
          <a:prstGeom prst="rect">
            <a:avLst/>
          </a:prstGeom>
          <a:noFill/>
        </p:spPr>
        <p:txBody>
          <a:bodyPr wrap="square" rtlCol="0">
            <a:spAutoFit/>
          </a:bodyPr>
          <a:lstStyle/>
          <a:p>
            <a:r>
              <a:rPr lang="sv-SE" sz="1100" dirty="0" smtClean="0"/>
              <a:t>Dagvattendamm</a:t>
            </a:r>
            <a:endParaRPr lang="sv-SE" sz="1100" dirty="0"/>
          </a:p>
        </p:txBody>
      </p:sp>
      <p:sp>
        <p:nvSpPr>
          <p:cNvPr id="13" name="textruta 12"/>
          <p:cNvSpPr txBox="1"/>
          <p:nvPr/>
        </p:nvSpPr>
        <p:spPr>
          <a:xfrm>
            <a:off x="1" y="107340"/>
            <a:ext cx="9036495" cy="461665"/>
          </a:xfrm>
          <a:prstGeom prst="rect">
            <a:avLst/>
          </a:prstGeom>
          <a:noFill/>
        </p:spPr>
        <p:txBody>
          <a:bodyPr wrap="square" rtlCol="0">
            <a:spAutoFit/>
          </a:bodyPr>
          <a:lstStyle/>
          <a:p>
            <a:pPr algn="ctr"/>
            <a:r>
              <a:rPr lang="sv-SE" sz="2400" dirty="0" smtClean="0"/>
              <a:t>Kostnadseffektivitetstrappa Kalmar län </a:t>
            </a:r>
            <a:r>
              <a:rPr lang="sv-SE" dirty="0" smtClean="0"/>
              <a:t>(baserat på fosfor)</a:t>
            </a:r>
            <a:endParaRPr lang="sv-SE" dirty="0"/>
          </a:p>
        </p:txBody>
      </p:sp>
      <p:sp>
        <p:nvSpPr>
          <p:cNvPr id="2" name="textruta 1"/>
          <p:cNvSpPr txBox="1"/>
          <p:nvPr/>
        </p:nvSpPr>
        <p:spPr>
          <a:xfrm>
            <a:off x="213223" y="836712"/>
            <a:ext cx="8161209" cy="646331"/>
          </a:xfrm>
          <a:prstGeom prst="rect">
            <a:avLst/>
          </a:prstGeom>
          <a:solidFill>
            <a:schemeClr val="accent1">
              <a:lumMod val="20000"/>
              <a:lumOff val="80000"/>
            </a:schemeClr>
          </a:solidFill>
        </p:spPr>
        <p:txBody>
          <a:bodyPr wrap="none" rtlCol="0">
            <a:spAutoFit/>
          </a:bodyPr>
          <a:lstStyle/>
          <a:p>
            <a:r>
              <a:rPr lang="sv-SE" dirty="0" smtClean="0"/>
              <a:t>Obs – kommer att se något annorlunda ut om man går ner på enskilda HARO </a:t>
            </a:r>
          </a:p>
          <a:p>
            <a:r>
              <a:rPr lang="sv-SE" dirty="0" smtClean="0"/>
              <a:t>beroende på </a:t>
            </a:r>
            <a:r>
              <a:rPr lang="sv-SE" dirty="0" err="1" smtClean="0"/>
              <a:t>exv</a:t>
            </a:r>
            <a:r>
              <a:rPr lang="sv-SE" dirty="0" smtClean="0"/>
              <a:t> </a:t>
            </a:r>
            <a:r>
              <a:rPr lang="sv-SE" dirty="0" err="1" smtClean="0"/>
              <a:t>lerhalt</a:t>
            </a:r>
            <a:r>
              <a:rPr lang="sv-SE" dirty="0" smtClean="0"/>
              <a:t>, förekomst av ARV och tätorter etc. </a:t>
            </a:r>
            <a:endParaRPr lang="sv-SE" dirty="0"/>
          </a:p>
        </p:txBody>
      </p:sp>
      <p:sp>
        <p:nvSpPr>
          <p:cNvPr id="3" name="textruta 2"/>
          <p:cNvSpPr txBox="1"/>
          <p:nvPr/>
        </p:nvSpPr>
        <p:spPr>
          <a:xfrm>
            <a:off x="107504" y="6165304"/>
            <a:ext cx="2851165" cy="461665"/>
          </a:xfrm>
          <a:prstGeom prst="rect">
            <a:avLst/>
          </a:prstGeom>
          <a:noFill/>
        </p:spPr>
        <p:txBody>
          <a:bodyPr wrap="none" rtlCol="0">
            <a:spAutoFit/>
          </a:bodyPr>
          <a:lstStyle/>
          <a:p>
            <a:r>
              <a:rPr lang="sv-SE" sz="1200" dirty="0" smtClean="0">
                <a:solidFill>
                  <a:schemeClr val="bg1"/>
                </a:solidFill>
              </a:rPr>
              <a:t>Trappan framtagen av Jan Petersson, </a:t>
            </a:r>
          </a:p>
          <a:p>
            <a:r>
              <a:rPr lang="sv-SE" sz="1200" dirty="0" smtClean="0">
                <a:solidFill>
                  <a:schemeClr val="bg1"/>
                </a:solidFill>
              </a:rPr>
              <a:t>VM Södra Östersjön</a:t>
            </a:r>
            <a:endParaRPr lang="sv-SE" sz="1200" dirty="0">
              <a:solidFill>
                <a:schemeClr val="bg1"/>
              </a:solidFill>
            </a:endParaRPr>
          </a:p>
        </p:txBody>
      </p:sp>
      <p:sp>
        <p:nvSpPr>
          <p:cNvPr id="8" name="textruta 7"/>
          <p:cNvSpPr txBox="1"/>
          <p:nvPr/>
        </p:nvSpPr>
        <p:spPr>
          <a:xfrm>
            <a:off x="8028384" y="6237312"/>
            <a:ext cx="1101584" cy="253916"/>
          </a:xfrm>
          <a:prstGeom prst="rect">
            <a:avLst/>
          </a:prstGeom>
          <a:noFill/>
        </p:spPr>
        <p:txBody>
          <a:bodyPr wrap="none" rtlCol="0">
            <a:spAutoFit/>
          </a:bodyPr>
          <a:lstStyle/>
          <a:p>
            <a:r>
              <a:rPr lang="sv-SE" sz="1050" dirty="0" smtClean="0">
                <a:solidFill>
                  <a:schemeClr val="bg1"/>
                </a:solidFill>
              </a:rPr>
              <a:t>Carina Pålsson</a:t>
            </a:r>
            <a:endParaRPr lang="sv-SE" sz="1050" dirty="0">
              <a:solidFill>
                <a:schemeClr val="bg1"/>
              </a:solidFill>
            </a:endParaRPr>
          </a:p>
        </p:txBody>
      </p:sp>
    </p:spTree>
    <p:extLst>
      <p:ext uri="{BB962C8B-B14F-4D97-AF65-F5344CB8AC3E}">
        <p14:creationId xmlns:p14="http://schemas.microsoft.com/office/powerpoint/2010/main" val="323314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1" y="107340"/>
            <a:ext cx="9036495" cy="461665"/>
          </a:xfrm>
          <a:prstGeom prst="rect">
            <a:avLst/>
          </a:prstGeom>
          <a:noFill/>
        </p:spPr>
        <p:txBody>
          <a:bodyPr wrap="square" rtlCol="0">
            <a:spAutoFit/>
          </a:bodyPr>
          <a:lstStyle/>
          <a:p>
            <a:pPr algn="ctr"/>
            <a:r>
              <a:rPr lang="sv-SE" sz="2400" dirty="0" smtClean="0"/>
              <a:t>Kostnadseffektivitetstrappa Kalmar län </a:t>
            </a:r>
            <a:r>
              <a:rPr lang="sv-SE" dirty="0" smtClean="0"/>
              <a:t>(baserat på fosfor)</a:t>
            </a:r>
            <a:endParaRPr lang="sv-SE" dirty="0"/>
          </a:p>
        </p:txBody>
      </p:sp>
      <p:sp>
        <p:nvSpPr>
          <p:cNvPr id="3" name="textruta 2"/>
          <p:cNvSpPr txBox="1"/>
          <p:nvPr/>
        </p:nvSpPr>
        <p:spPr>
          <a:xfrm>
            <a:off x="196704" y="845619"/>
            <a:ext cx="8877430" cy="4832092"/>
          </a:xfrm>
          <a:prstGeom prst="rect">
            <a:avLst/>
          </a:prstGeom>
          <a:noFill/>
        </p:spPr>
        <p:txBody>
          <a:bodyPr wrap="none" rtlCol="0">
            <a:spAutoFit/>
          </a:bodyPr>
          <a:lstStyle/>
          <a:p>
            <a:r>
              <a:rPr lang="sv-SE" sz="2000" dirty="0" smtClean="0"/>
              <a:t>Antaganden/begränsningar/underlag:</a:t>
            </a:r>
          </a:p>
          <a:p>
            <a:r>
              <a:rPr lang="sv-SE" dirty="0" smtClean="0"/>
              <a:t> </a:t>
            </a:r>
          </a:p>
          <a:p>
            <a:pPr marL="285750" indent="-285750">
              <a:buFont typeface="Arial" panose="020B0604020202020204" pitchFamily="34" charset="0"/>
              <a:buChar char="•"/>
            </a:pPr>
            <a:r>
              <a:rPr lang="sv-SE" dirty="0" smtClean="0"/>
              <a:t>Utgår från Vattenmyndighetens åtgärdsdatabas och de åtgärder som finns i den</a:t>
            </a:r>
          </a:p>
          <a:p>
            <a:endParaRPr lang="sv-SE" dirty="0" smtClean="0"/>
          </a:p>
          <a:p>
            <a:pPr marL="285750" indent="-285750">
              <a:buFont typeface="Arial" panose="020B0604020202020204" pitchFamily="34" charset="0"/>
              <a:buChar char="•"/>
            </a:pPr>
            <a:r>
              <a:rPr lang="sv-SE" dirty="0" smtClean="0"/>
              <a:t>Metodik beskrivs i rapport* och antaganden för respektive åtgärdstyp finns även</a:t>
            </a:r>
          </a:p>
          <a:p>
            <a:r>
              <a:rPr lang="sv-SE" dirty="0"/>
              <a:t> </a:t>
            </a:r>
            <a:r>
              <a:rPr lang="sv-SE" dirty="0" smtClean="0"/>
              <a:t>    förklarat (delvis) i VISS</a:t>
            </a:r>
          </a:p>
          <a:p>
            <a:endParaRPr lang="sv-SE" dirty="0" smtClean="0"/>
          </a:p>
          <a:p>
            <a:pPr marL="285750" indent="-285750">
              <a:buFont typeface="Arial" panose="020B0604020202020204" pitchFamily="34" charset="0"/>
              <a:buChar char="•"/>
            </a:pPr>
            <a:r>
              <a:rPr lang="sv-SE" dirty="0" smtClean="0"/>
              <a:t>ARV (reningsverk): endast de större reningsverken (B-anläggningar) är med, </a:t>
            </a:r>
          </a:p>
          <a:p>
            <a:r>
              <a:rPr lang="sv-SE" dirty="0"/>
              <a:t> </a:t>
            </a:r>
            <a:r>
              <a:rPr lang="sv-SE" dirty="0" smtClean="0"/>
              <a:t>   målbild 0,1 mg P/l </a:t>
            </a:r>
          </a:p>
          <a:p>
            <a:endParaRPr lang="sv-SE" dirty="0" smtClean="0"/>
          </a:p>
          <a:p>
            <a:pPr marL="285750" indent="-285750">
              <a:buFont typeface="Arial" panose="020B0604020202020204" pitchFamily="34" charset="0"/>
              <a:buChar char="•"/>
            </a:pPr>
            <a:r>
              <a:rPr lang="sv-SE" dirty="0" smtClean="0"/>
              <a:t>Schablonkostnad för dagvattendamm är hög, går att göra även andra dagvatten-</a:t>
            </a:r>
          </a:p>
          <a:p>
            <a:r>
              <a:rPr lang="sv-SE" dirty="0"/>
              <a:t> </a:t>
            </a:r>
            <a:r>
              <a:rPr lang="sv-SE" dirty="0" smtClean="0"/>
              <a:t>    åtgärder!!</a:t>
            </a:r>
          </a:p>
          <a:p>
            <a:endParaRPr lang="sv-SE" dirty="0" smtClean="0"/>
          </a:p>
          <a:p>
            <a:pPr marL="285750" indent="-285750">
              <a:buFont typeface="Arial" panose="020B0604020202020204" pitchFamily="34" charset="0"/>
              <a:buChar char="•"/>
            </a:pPr>
            <a:r>
              <a:rPr lang="sv-SE" dirty="0" smtClean="0"/>
              <a:t>Kostnadseffektiviten bygger på medelkostnad och medeleffekt i länet (kostnad och</a:t>
            </a:r>
          </a:p>
          <a:p>
            <a:r>
              <a:rPr lang="sv-SE" dirty="0"/>
              <a:t> </a:t>
            </a:r>
            <a:r>
              <a:rPr lang="sv-SE" dirty="0" smtClean="0"/>
              <a:t>    effekt varierar på vattenförekomstnivå). Se karta bild 4 för inkluderat område.</a:t>
            </a:r>
          </a:p>
          <a:p>
            <a:endParaRPr lang="sv-SE" dirty="0" smtClean="0"/>
          </a:p>
          <a:p>
            <a:endParaRPr lang="sv-SE" dirty="0" smtClean="0"/>
          </a:p>
        </p:txBody>
      </p:sp>
      <p:sp>
        <p:nvSpPr>
          <p:cNvPr id="4" name="textruta 3"/>
          <p:cNvSpPr txBox="1"/>
          <p:nvPr/>
        </p:nvSpPr>
        <p:spPr>
          <a:xfrm>
            <a:off x="323528" y="6021288"/>
            <a:ext cx="7588744" cy="584775"/>
          </a:xfrm>
          <a:prstGeom prst="rect">
            <a:avLst/>
          </a:prstGeom>
          <a:noFill/>
        </p:spPr>
        <p:txBody>
          <a:bodyPr wrap="none" rtlCol="0">
            <a:spAutoFit/>
          </a:bodyPr>
          <a:lstStyle/>
          <a:p>
            <a:pPr marL="171450" indent="-171450">
              <a:buFont typeface="Arial" charset="0"/>
              <a:buChar char="•"/>
            </a:pPr>
            <a:r>
              <a:rPr lang="sv-SE" sz="2000" dirty="0" smtClean="0">
                <a:solidFill>
                  <a:schemeClr val="bg1"/>
                </a:solidFill>
              </a:rPr>
              <a:t>*</a:t>
            </a:r>
            <a:r>
              <a:rPr lang="sv-SE" sz="1200" dirty="0" smtClean="0">
                <a:solidFill>
                  <a:schemeClr val="bg1"/>
                </a:solidFill>
              </a:rPr>
              <a:t>Gyllström et al., Vattenmyndigheten. Åtgärder mot övergödning för att nå god ekologisk status – underlag</a:t>
            </a:r>
          </a:p>
          <a:p>
            <a:pPr marL="171450" indent="-171450">
              <a:buFont typeface="Arial" charset="0"/>
              <a:buChar char="•"/>
            </a:pPr>
            <a:r>
              <a:rPr lang="sv-SE" sz="1200" dirty="0">
                <a:solidFill>
                  <a:schemeClr val="bg1"/>
                </a:solidFill>
              </a:rPr>
              <a:t>t</a:t>
            </a:r>
            <a:r>
              <a:rPr lang="sv-SE" sz="1200" dirty="0" smtClean="0">
                <a:solidFill>
                  <a:schemeClr val="bg1"/>
                </a:solidFill>
              </a:rPr>
              <a:t>ill vattenmyndigheternas förslag till åtgärdsprogram. </a:t>
            </a:r>
            <a:endParaRPr lang="sv-SE" sz="1200" dirty="0">
              <a:solidFill>
                <a:schemeClr val="bg1"/>
              </a:solidFill>
            </a:endParaRPr>
          </a:p>
        </p:txBody>
      </p:sp>
    </p:spTree>
    <p:extLst>
      <p:ext uri="{BB962C8B-B14F-4D97-AF65-F5344CB8AC3E}">
        <p14:creationId xmlns:p14="http://schemas.microsoft.com/office/powerpoint/2010/main" val="223189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24862"/>
            <a:ext cx="8640960" cy="720080"/>
          </a:xfrm>
        </p:spPr>
        <p:txBody>
          <a:bodyPr>
            <a:noAutofit/>
          </a:bodyPr>
          <a:lstStyle/>
          <a:p>
            <a:r>
              <a:rPr lang="sv-SE" sz="2400" dirty="0" smtClean="0">
                <a:solidFill>
                  <a:schemeClr val="tx1"/>
                </a:solidFill>
              </a:rPr>
              <a:t>Beräknad kostnadseffektivitet för respektive åtgärd (kr/kg P)</a:t>
            </a:r>
            <a:endParaRPr lang="sv-SE" sz="2400" dirty="0">
              <a:solidFill>
                <a:schemeClr val="tx1"/>
              </a:solidFill>
            </a:endParaRPr>
          </a:p>
        </p:txBody>
      </p:sp>
      <p:sp>
        <p:nvSpPr>
          <p:cNvPr id="7" name="textruta 6"/>
          <p:cNvSpPr txBox="1"/>
          <p:nvPr/>
        </p:nvSpPr>
        <p:spPr>
          <a:xfrm>
            <a:off x="323528" y="692696"/>
            <a:ext cx="8208912" cy="3539430"/>
          </a:xfrm>
          <a:prstGeom prst="rect">
            <a:avLst/>
          </a:prstGeom>
          <a:noFill/>
        </p:spPr>
        <p:txBody>
          <a:bodyPr wrap="square" rtlCol="0">
            <a:spAutoFit/>
          </a:bodyPr>
          <a:lstStyle/>
          <a:p>
            <a:pPr marL="285750" indent="-285750">
              <a:buFont typeface="Arial" panose="020B0604020202020204" pitchFamily="34" charset="0"/>
              <a:buChar char="•"/>
            </a:pPr>
            <a:r>
              <a:rPr lang="sv-SE" sz="1600" dirty="0" smtClean="0"/>
              <a:t>Anpassade skyddszoner på åkermark: 532</a:t>
            </a:r>
          </a:p>
          <a:p>
            <a:pPr marL="285750" indent="-285750">
              <a:buFont typeface="Arial" panose="020B0604020202020204" pitchFamily="34" charset="0"/>
              <a:buChar char="•"/>
            </a:pPr>
            <a:r>
              <a:rPr lang="sv-SE" sz="1600" dirty="0" smtClean="0"/>
              <a:t>Våtmark – fosfordamm: 806</a:t>
            </a:r>
          </a:p>
          <a:p>
            <a:pPr marL="285750" indent="-285750">
              <a:buFont typeface="Arial" panose="020B0604020202020204" pitchFamily="34" charset="0"/>
              <a:buChar char="•"/>
            </a:pPr>
            <a:r>
              <a:rPr lang="sv-SE" sz="1600" dirty="0" smtClean="0"/>
              <a:t>Installera kemisk P-fällning för bräddat avloppsvatten: 1196</a:t>
            </a:r>
          </a:p>
          <a:p>
            <a:pPr marL="285750" indent="-285750">
              <a:buFont typeface="Arial" panose="020B0604020202020204" pitchFamily="34" charset="0"/>
              <a:buChar char="•"/>
            </a:pPr>
            <a:r>
              <a:rPr lang="sv-SE" sz="1600" dirty="0" smtClean="0"/>
              <a:t>Öka P-rening i ARV: 1327</a:t>
            </a:r>
          </a:p>
          <a:p>
            <a:pPr marL="285750" indent="-285750">
              <a:buFont typeface="Arial" panose="020B0604020202020204" pitchFamily="34" charset="0"/>
              <a:buChar char="•"/>
            </a:pPr>
            <a:r>
              <a:rPr lang="sv-SE" sz="1600" dirty="0" smtClean="0"/>
              <a:t>Strukturkalkning: 1361</a:t>
            </a:r>
          </a:p>
          <a:p>
            <a:pPr marL="285750" indent="-285750">
              <a:buFont typeface="Arial" panose="020B0604020202020204" pitchFamily="34" charset="0"/>
              <a:buChar char="•"/>
            </a:pPr>
            <a:r>
              <a:rPr lang="sv-SE" sz="1600" dirty="0" smtClean="0"/>
              <a:t>Skyddszoner i jordbruksmark (gräsbevuxna, oskördade 0-2m): 1427</a:t>
            </a:r>
          </a:p>
          <a:p>
            <a:pPr marL="285750" indent="-285750">
              <a:buFont typeface="Arial" panose="020B0604020202020204" pitchFamily="34" charset="0"/>
              <a:buChar char="•"/>
            </a:pPr>
            <a:r>
              <a:rPr lang="sv-SE" sz="1600" dirty="0" smtClean="0"/>
              <a:t>Minskat P-läckage vid spridning av stallgödsel: 1770</a:t>
            </a:r>
          </a:p>
          <a:p>
            <a:pPr marL="285750" indent="-285750">
              <a:buFont typeface="Arial" panose="020B0604020202020204" pitchFamily="34" charset="0"/>
              <a:buChar char="•"/>
            </a:pPr>
            <a:r>
              <a:rPr lang="sv-SE" sz="1600" dirty="0"/>
              <a:t>Skyddszoner i jordbruksmark (gräsbevuxna, oskördade </a:t>
            </a:r>
            <a:r>
              <a:rPr lang="sv-SE" sz="1600" dirty="0" smtClean="0"/>
              <a:t>2-6m): 3190</a:t>
            </a:r>
          </a:p>
          <a:p>
            <a:pPr marL="285750" indent="-285750">
              <a:buFont typeface="Arial" panose="020B0604020202020204" pitchFamily="34" charset="0"/>
              <a:buChar char="•"/>
            </a:pPr>
            <a:r>
              <a:rPr lang="sv-SE" sz="1600" dirty="0" smtClean="0"/>
              <a:t>Tvåstegsdiken: 3741</a:t>
            </a:r>
          </a:p>
          <a:p>
            <a:pPr marL="285750" indent="-285750">
              <a:buFont typeface="Arial" panose="020B0604020202020204" pitchFamily="34" charset="0"/>
              <a:buChar char="•"/>
            </a:pPr>
            <a:r>
              <a:rPr lang="sv-SE" sz="1600" dirty="0" smtClean="0"/>
              <a:t>Våtmark för näringsretention: 3923</a:t>
            </a:r>
          </a:p>
          <a:p>
            <a:pPr marL="285750" indent="-285750">
              <a:buFont typeface="Arial" panose="020B0604020202020204" pitchFamily="34" charset="0"/>
              <a:buChar char="•"/>
            </a:pPr>
            <a:r>
              <a:rPr lang="sv-SE" sz="1600" dirty="0" smtClean="0"/>
              <a:t>Kalkfilterdiken: 4495</a:t>
            </a:r>
          </a:p>
          <a:p>
            <a:pPr marL="285750" indent="-285750">
              <a:buFont typeface="Arial" panose="020B0604020202020204" pitchFamily="34" charset="0"/>
              <a:buChar char="•"/>
            </a:pPr>
            <a:r>
              <a:rPr lang="sv-SE" sz="1600" dirty="0" smtClean="0"/>
              <a:t>Dagvattendamm: 5806</a:t>
            </a:r>
          </a:p>
          <a:p>
            <a:pPr marL="285750" indent="-285750">
              <a:buFont typeface="Arial" panose="020B0604020202020204" pitchFamily="34" charset="0"/>
              <a:buChar char="•"/>
            </a:pPr>
            <a:r>
              <a:rPr lang="sv-SE" sz="1600" dirty="0" smtClean="0"/>
              <a:t>Enskilda avlopp: 19000</a:t>
            </a:r>
          </a:p>
          <a:p>
            <a:endParaRPr lang="sv-SE" sz="1600" dirty="0" smtClean="0"/>
          </a:p>
        </p:txBody>
      </p:sp>
      <p:sp>
        <p:nvSpPr>
          <p:cNvPr id="9" name="textruta 8"/>
          <p:cNvSpPr txBox="1"/>
          <p:nvPr/>
        </p:nvSpPr>
        <p:spPr>
          <a:xfrm>
            <a:off x="467544" y="4232126"/>
            <a:ext cx="8233820" cy="1200329"/>
          </a:xfrm>
          <a:prstGeom prst="rect">
            <a:avLst/>
          </a:prstGeom>
          <a:solidFill>
            <a:schemeClr val="accent4">
              <a:lumMod val="40000"/>
              <a:lumOff val="60000"/>
            </a:schemeClr>
          </a:solidFill>
        </p:spPr>
        <p:txBody>
          <a:bodyPr wrap="square" rtlCol="0">
            <a:spAutoFit/>
          </a:bodyPr>
          <a:lstStyle/>
          <a:p>
            <a:r>
              <a:rPr lang="sv-SE" dirty="0" smtClean="0"/>
              <a:t>OBS! I beräkningen är inte respektive åtgärds effekt på retention av kväve eller andra positiva effekter såsom biologisk mångfald och vattenuppehållande effekt inkluderade. Inte heller åtgärder som är fokuserade på kväveretention (ex fånggrödor, </a:t>
            </a:r>
            <a:r>
              <a:rPr lang="sv-SE" dirty="0" err="1" smtClean="0"/>
              <a:t>vårbearbetning</a:t>
            </a:r>
            <a:r>
              <a:rPr lang="sv-SE" dirty="0" smtClean="0"/>
              <a:t>).  </a:t>
            </a:r>
            <a:endParaRPr lang="sv-SE" dirty="0"/>
          </a:p>
        </p:txBody>
      </p:sp>
    </p:spTree>
    <p:extLst>
      <p:ext uri="{BB962C8B-B14F-4D97-AF65-F5344CB8AC3E}">
        <p14:creationId xmlns:p14="http://schemas.microsoft.com/office/powerpoint/2010/main" val="378741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6632"/>
            <a:ext cx="3342899" cy="5798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ruta 1"/>
          <p:cNvSpPr txBox="1"/>
          <p:nvPr/>
        </p:nvSpPr>
        <p:spPr>
          <a:xfrm>
            <a:off x="4133881" y="908720"/>
            <a:ext cx="5117106" cy="1508105"/>
          </a:xfrm>
          <a:prstGeom prst="rect">
            <a:avLst/>
          </a:prstGeom>
          <a:noFill/>
        </p:spPr>
        <p:txBody>
          <a:bodyPr wrap="none" rtlCol="0">
            <a:spAutoFit/>
          </a:bodyPr>
          <a:lstStyle/>
          <a:p>
            <a:r>
              <a:rPr lang="sv-SE" dirty="0" smtClean="0"/>
              <a:t>Geografiskt område för vilket länstrappan är </a:t>
            </a:r>
          </a:p>
          <a:p>
            <a:r>
              <a:rPr lang="sv-SE" dirty="0" smtClean="0"/>
              <a:t>beräknad. </a:t>
            </a:r>
            <a:endParaRPr lang="sv-SE" dirty="0"/>
          </a:p>
          <a:p>
            <a:endParaRPr lang="sv-SE" sz="1400" dirty="0" smtClean="0"/>
          </a:p>
          <a:p>
            <a:r>
              <a:rPr lang="sv-SE" sz="1400" dirty="0" smtClean="0"/>
              <a:t>Stångbyån; Lyckebyån och Nättrabyån är felaktigt markerade</a:t>
            </a:r>
          </a:p>
          <a:p>
            <a:r>
              <a:rPr lang="sv-SE" sz="1400" dirty="0" smtClean="0"/>
              <a:t>och ej inkluderade i analys för läns-trappan eftersom avrinning</a:t>
            </a:r>
          </a:p>
          <a:p>
            <a:r>
              <a:rPr lang="sv-SE" sz="1400" dirty="0" smtClean="0"/>
              <a:t>sker till andra kustavsnitt (ej Kalmar läns kust).</a:t>
            </a:r>
            <a:endParaRPr lang="sv-SE" sz="1400" dirty="0"/>
          </a:p>
        </p:txBody>
      </p:sp>
    </p:spTree>
  </p:cSld>
  <p:clrMapOvr>
    <a:masterClrMapping/>
  </p:clrMapOvr>
</p:sld>
</file>

<file path=ppt/theme/theme1.xml><?xml version="1.0" encoding="utf-8"?>
<a:theme xmlns:a="http://schemas.openxmlformats.org/drawingml/2006/main" name="lst_standard_bildbakgrund">
  <a:themeElements>
    <a:clrScheme name="Länsstyrelsen">
      <a:dk1>
        <a:srgbClr val="000000"/>
      </a:dk1>
      <a:lt1>
        <a:srgbClr val="FFFFFF"/>
      </a:lt1>
      <a:dk2>
        <a:srgbClr val="595959"/>
      </a:dk2>
      <a:lt2>
        <a:srgbClr val="E5E5E5"/>
      </a:lt2>
      <a:accent1>
        <a:srgbClr val="004B95"/>
      </a:accent1>
      <a:accent2>
        <a:srgbClr val="ECB400"/>
      </a:accent2>
      <a:accent3>
        <a:srgbClr val="C90039"/>
      </a:accent3>
      <a:accent4>
        <a:srgbClr val="006AB2"/>
      </a:accent4>
      <a:accent5>
        <a:srgbClr val="FECC00"/>
      </a:accent5>
      <a:accent6>
        <a:srgbClr val="D63629"/>
      </a:accent6>
      <a:hlink>
        <a:srgbClr val="004B95"/>
      </a:hlink>
      <a:folHlink>
        <a:srgbClr val="ECB400"/>
      </a:folHlink>
    </a:clrScheme>
    <a:fontScheme name="lst_standard_bildbakgr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st_standard_bildbakgr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st_standard_bildbakgr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st_standard_bildbakgr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st_standard_bildbakgr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st_standard_bildbakgr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st_standard_bildbakgr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st_standard_bildbakgr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st_standard_bildbakgr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st_standard_bildbakgr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st_standard_bildbakgr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st_standard_bildbakgr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st_standard_bildbakgr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lst_standard_bildbakgrund</Template>
  <TotalTime>14</TotalTime>
  <Words>368</Words>
  <Application>Microsoft Office PowerPoint</Application>
  <PresentationFormat>Bildspel på skärmen (4:3)</PresentationFormat>
  <Paragraphs>65</Paragraphs>
  <Slides>4</Slides>
  <Notes>1</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lst_standard_bildbakgrund</vt:lpstr>
      <vt:lpstr>PowerPoint-presentation</vt:lpstr>
      <vt:lpstr>PowerPoint-presentation</vt:lpstr>
      <vt:lpstr>Beräknad kostnadseffektivitet för respektive åtgärd (kr/kg P)</vt:lpstr>
      <vt:lpstr>PowerPoint-presentation</vt:lpstr>
    </vt:vector>
  </TitlesOfParts>
  <Company>LST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Pålsson Carina</dc:creator>
  <cp:lastModifiedBy>User</cp:lastModifiedBy>
  <cp:revision>4</cp:revision>
  <dcterms:created xsi:type="dcterms:W3CDTF">2016-05-31T13:31:42Z</dcterms:created>
  <dcterms:modified xsi:type="dcterms:W3CDTF">2016-06-04T06:34:06Z</dcterms:modified>
</cp:coreProperties>
</file>